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50bc4e26a3da4d00"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7"/>
  </p:notesMasterIdLst>
  <p:handoutMasterIdLst>
    <p:handoutMasterId r:id="rId28"/>
  </p:handoutMasterIdLst>
  <p:sldIdLst>
    <p:sldId id="303" r:id="rId5"/>
    <p:sldId id="716" r:id="rId6"/>
    <p:sldId id="722" r:id="rId7"/>
    <p:sldId id="631" r:id="rId8"/>
    <p:sldId id="285" r:id="rId9"/>
    <p:sldId id="306" r:id="rId10"/>
    <p:sldId id="304" r:id="rId11"/>
    <p:sldId id="307" r:id="rId12"/>
    <p:sldId id="717" r:id="rId13"/>
    <p:sldId id="309" r:id="rId14"/>
    <p:sldId id="310" r:id="rId15"/>
    <p:sldId id="315" r:id="rId16"/>
    <p:sldId id="718" r:id="rId17"/>
    <p:sldId id="311" r:id="rId18"/>
    <p:sldId id="719" r:id="rId19"/>
    <p:sldId id="720" r:id="rId20"/>
    <p:sldId id="723" r:id="rId21"/>
    <p:sldId id="312" r:id="rId22"/>
    <p:sldId id="305" r:id="rId23"/>
    <p:sldId id="313" r:id="rId24"/>
    <p:sldId id="314" r:id="rId25"/>
    <p:sldId id="29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13DEF28-32BD-4D85-A332-914F825704B4}">
          <p14:sldIdLst>
            <p14:sldId id="303"/>
            <p14:sldId id="716"/>
            <p14:sldId id="722"/>
            <p14:sldId id="631"/>
            <p14:sldId id="285"/>
            <p14:sldId id="306"/>
            <p14:sldId id="304"/>
            <p14:sldId id="307"/>
            <p14:sldId id="717"/>
            <p14:sldId id="309"/>
            <p14:sldId id="310"/>
            <p14:sldId id="315"/>
            <p14:sldId id="718"/>
            <p14:sldId id="311"/>
            <p14:sldId id="719"/>
            <p14:sldId id="720"/>
            <p14:sldId id="723"/>
            <p14:sldId id="312"/>
            <p14:sldId id="305"/>
            <p14:sldId id="313"/>
            <p14:sldId id="314"/>
            <p14:sldId id="29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C39108-612E-66B8-CE2C-9BA871199934}" name="Caroline Killpack" initials="CK" userId="S::caroline.killpack@pickereurope.ac.uk::75746590-78e4-43e6-a9cc-06446ab34e3d" providerId="AD"/>
  <p188:author id="{9886B008-761E-E478-81AD-38EF162C7DF6}" name="Chester Howarth" initials="CH" userId="S::Chester.Howarth@cqc.org.uk::648a82ac-ada1-472a-b64c-706a36c75676" providerId="AD"/>
  <p188:author id="{C289B148-69CD-F408-ABD0-570112907BB6}" name="Nicola Lawson" initials="NL" userId="S::Nicola.Lawson@cqc.org.uk::54ea8d3a-df9c-4289-9af4-54e9202d4ea8" providerId="AD"/>
  <p188:author id="{23C4AF64-18B8-F4D4-0A7D-D0FF2E138424}" name="Symone Allijohn" initials="SA" userId="S::Symone.Allijohn@surveycoordination.com::b1edc1ad-1782-45a7-b90e-7ff6cd0275b0" providerId="AD"/>
  <p188:author id="{6A6A508A-2AE3-4E59-635A-A796BB0E0309}" name="Jonathan Caddy" initials="JC" userId="S::jonathan.caddy@cqc.org.uk::aaf9bbff-bec8-4f31-aacc-6e0f6a5d788b" providerId="AD"/>
  <p188:author id="{FBD522E1-6DF5-F8D6-8972-FEBBD56EDC55}" name="Catherine Davidson" initials="CD" userId="S::Catherine.Davidson@surveycoordination.com::696becb2-16c9-4aa5-b208-00ea3f801060" providerId="AD"/>
  <p188:author id="{8A44CAE5-AFAC-B2C6-45F5-DE2AC52CE724}" name="Samantha Guymer" initials="SG" userId="S::samantha.guymer@surveycoordination.com::a72ea3af-22a1-4fd9-b055-c7f2801cb0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4A49"/>
    <a:srgbClr val="9D9E9C"/>
    <a:srgbClr val="954F72"/>
    <a:srgbClr val="8A2700"/>
    <a:srgbClr val="1E445C"/>
    <a:srgbClr val="007B4E"/>
    <a:srgbClr val="FFD700"/>
    <a:srgbClr val="FF7037"/>
    <a:srgbClr val="FFA07A"/>
    <a:srgbClr val="142F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8499" autoAdjust="0"/>
  </p:normalViewPr>
  <p:slideViewPr>
    <p:cSldViewPr snapToGrid="0" showGuides="1">
      <p:cViewPr varScale="1">
        <p:scale>
          <a:sx n="94" d="100"/>
          <a:sy n="94" d="100"/>
        </p:scale>
        <p:origin x="828" y="108"/>
      </p:cViewPr>
      <p:guideLst>
        <p:guide orient="horz" pos="2160"/>
        <p:guide pos="3840"/>
      </p:guideLst>
    </p:cSldViewPr>
  </p:slideViewPr>
  <p:notesTextViewPr>
    <p:cViewPr>
      <p:scale>
        <a:sx n="3" d="2"/>
        <a:sy n="3" d="2"/>
      </p:scale>
      <p:origin x="0" y="0"/>
    </p:cViewPr>
  </p:notesTextViewPr>
  <p:sorterViewPr>
    <p:cViewPr>
      <p:scale>
        <a:sx n="90" d="100"/>
        <a:sy n="90" d="100"/>
      </p:scale>
      <p:origin x="0" y="0"/>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mone Allijohn" userId="b1edc1ad-1782-45a7-b90e-7ff6cd0275b0" providerId="ADAL" clId="{50F6FDF1-2119-4B4F-9891-824EC8857C96}"/>
    <pc:docChg chg="undo custSel modSld">
      <pc:chgData name="Symone Allijohn" userId="b1edc1ad-1782-45a7-b90e-7ff6cd0275b0" providerId="ADAL" clId="{50F6FDF1-2119-4B4F-9891-824EC8857C96}" dt="2026-08-04T08:18:11.731" v="3787" actId="20577"/>
      <pc:docMkLst>
        <pc:docMk/>
      </pc:docMkLst>
      <pc:sldChg chg="modSp mod">
        <pc:chgData name="Symone Allijohn" userId="b1edc1ad-1782-45a7-b90e-7ff6cd0275b0" providerId="ADAL" clId="{50F6FDF1-2119-4B4F-9891-824EC8857C96}" dt="2026-07-23T10:22:31.017" v="99" actId="108"/>
        <pc:sldMkLst>
          <pc:docMk/>
          <pc:sldMk cId="1252087555" sldId="303"/>
        </pc:sldMkLst>
        <pc:spChg chg="mod">
          <ac:chgData name="Symone Allijohn" userId="b1edc1ad-1782-45a7-b90e-7ff6cd0275b0" providerId="ADAL" clId="{50F6FDF1-2119-4B4F-9891-824EC8857C96}" dt="2026-07-23T10:22:31.017" v="99" actId="108"/>
          <ac:spMkLst>
            <pc:docMk/>
            <pc:sldMk cId="1252087555" sldId="303"/>
            <ac:spMk id="3" creationId="{4E72537C-3E89-37F9-5BEB-E710A68CEF2B}"/>
          </ac:spMkLst>
        </pc:spChg>
      </pc:sldChg>
      <pc:sldChg chg="modSp mod modCm">
        <pc:chgData name="Symone Allijohn" userId="b1edc1ad-1782-45a7-b90e-7ff6cd0275b0" providerId="ADAL" clId="{50F6FDF1-2119-4B4F-9891-824EC8857C96}" dt="2026-07-23T10:25:46.178" v="103" actId="20577"/>
        <pc:sldMkLst>
          <pc:docMk/>
          <pc:sldMk cId="0" sldId="306"/>
        </pc:sldMkLst>
        <pc:graphicFrameChg chg="modGraphic">
          <ac:chgData name="Symone Allijohn" userId="b1edc1ad-1782-45a7-b90e-7ff6cd0275b0" providerId="ADAL" clId="{50F6FDF1-2119-4B4F-9891-824EC8857C96}" dt="2026-07-23T10:25:46.178" v="103" actId="20577"/>
          <ac:graphicFrameMkLst>
            <pc:docMk/>
            <pc:sldMk cId="0" sldId="306"/>
            <ac:graphicFrameMk id="5" creationId="{0A9411A2-C51C-27D5-84ED-6053C6CFAB9A}"/>
          </ac:graphicFrameMkLst>
        </pc:graphicFrame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3T10:25:46.178" v="103" actId="20577"/>
              <pc2:cmMkLst xmlns:pc2="http://schemas.microsoft.com/office/powerpoint/2019/9/main/command">
                <pc:docMk/>
                <pc:sldMk cId="0" sldId="306"/>
                <pc2:cmMk id="{752F8350-222D-491C-84A6-C8CF0DC8581C}"/>
              </pc2:cmMkLst>
            </pc226:cmChg>
          </p:ext>
        </pc:extLst>
      </pc:sldChg>
      <pc:sldChg chg="modSp mod modCm modNotesTx">
        <pc:chgData name="Symone Allijohn" userId="b1edc1ad-1782-45a7-b90e-7ff6cd0275b0" providerId="ADAL" clId="{50F6FDF1-2119-4B4F-9891-824EC8857C96}" dt="2026-08-04T08:17:27.193" v="3777" actId="20577"/>
        <pc:sldMkLst>
          <pc:docMk/>
          <pc:sldMk cId="0" sldId="307"/>
        </pc:sldMkLst>
        <pc:spChg chg="mod">
          <ac:chgData name="Symone Allijohn" userId="b1edc1ad-1782-45a7-b90e-7ff6cd0275b0" providerId="ADAL" clId="{50F6FDF1-2119-4B4F-9891-824EC8857C96}" dt="2026-07-23T11:44:22.621" v="397" actId="20577"/>
          <ac:spMkLst>
            <pc:docMk/>
            <pc:sldMk cId="0" sldId="307"/>
            <ac:spMk id="4" creationId="{00000000-0000-0000-0000-000000000000}"/>
          </ac:spMkLst>
        </pc:sp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3T11:44:22.621" v="397" actId="20577"/>
              <pc2:cmMkLst xmlns:pc2="http://schemas.microsoft.com/office/powerpoint/2019/9/main/command">
                <pc:docMk/>
                <pc:sldMk cId="0" sldId="307"/>
                <pc2:cmMk id="{044A657E-0F47-4A5C-BE5D-F5074272E723}"/>
              </pc2:cmMkLst>
            </pc226:cmChg>
            <pc226:cmChg xmlns:pc226="http://schemas.microsoft.com/office/powerpoint/2022/06/main/command" chg="mod">
              <pc226:chgData name="Symone Allijohn" userId="b1edc1ad-1782-45a7-b90e-7ff6cd0275b0" providerId="ADAL" clId="{50F6FDF1-2119-4B4F-9891-824EC8857C96}" dt="2026-07-23T11:44:22.621" v="397" actId="20577"/>
              <pc2:cmMkLst xmlns:pc2="http://schemas.microsoft.com/office/powerpoint/2019/9/main/command">
                <pc:docMk/>
                <pc:sldMk cId="0" sldId="307"/>
                <pc2:cmMk id="{3F29AC94-C73A-4C81-8733-0A5D9A8D8E80}"/>
              </pc2:cmMkLst>
            </pc226:cmChg>
          </p:ext>
        </pc:extLst>
      </pc:sldChg>
      <pc:sldChg chg="modSp mod modCm modNotesTx">
        <pc:chgData name="Symone Allijohn" userId="b1edc1ad-1782-45a7-b90e-7ff6cd0275b0" providerId="ADAL" clId="{50F6FDF1-2119-4B4F-9891-824EC8857C96}" dt="2026-08-04T08:17:39.628" v="3779" actId="20577"/>
        <pc:sldMkLst>
          <pc:docMk/>
          <pc:sldMk cId="0" sldId="309"/>
        </pc:sldMkLst>
        <pc:spChg chg="mod">
          <ac:chgData name="Symone Allijohn" userId="b1edc1ad-1782-45a7-b90e-7ff6cd0275b0" providerId="ADAL" clId="{50F6FDF1-2119-4B4F-9891-824EC8857C96}" dt="2026-07-27T11:38:01.807" v="3234" actId="20577"/>
          <ac:spMkLst>
            <pc:docMk/>
            <pc:sldMk cId="0" sldId="309"/>
            <ac:spMk id="4" creationId="{00000000-0000-0000-0000-000000000000}"/>
          </ac:spMkLst>
        </pc:spChg>
        <pc:spChg chg="mod">
          <ac:chgData name="Symone Allijohn" userId="b1edc1ad-1782-45a7-b90e-7ff6cd0275b0" providerId="ADAL" clId="{50F6FDF1-2119-4B4F-9891-824EC8857C96}" dt="2026-07-23T11:59:43.812" v="916" actId="1076"/>
          <ac:spMkLst>
            <pc:docMk/>
            <pc:sldMk cId="0" sldId="309"/>
            <ac:spMk id="43" creationId="{00000000-0000-0000-0000-000000000000}"/>
          </ac:spMkLst>
        </pc:sp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7T11:38:01.807" v="3234" actId="20577"/>
              <pc2:cmMkLst xmlns:pc2="http://schemas.microsoft.com/office/powerpoint/2019/9/main/command">
                <pc:docMk/>
                <pc:sldMk cId="0" sldId="309"/>
                <pc2:cmMk id="{79E59EA4-3970-49A0-A6CF-86A73418C645}"/>
              </pc2:cmMkLst>
            </pc226:cmChg>
            <pc226:cmChg xmlns:pc226="http://schemas.microsoft.com/office/powerpoint/2022/06/main/command" chg="mod">
              <pc226:chgData name="Symone Allijohn" userId="b1edc1ad-1782-45a7-b90e-7ff6cd0275b0" providerId="ADAL" clId="{50F6FDF1-2119-4B4F-9891-824EC8857C96}" dt="2026-07-23T11:59:29.462" v="915" actId="20577"/>
              <pc2:cmMkLst xmlns:pc2="http://schemas.microsoft.com/office/powerpoint/2019/9/main/command">
                <pc:docMk/>
                <pc:sldMk cId="0" sldId="309"/>
                <pc2:cmMk id="{FF84F9BA-F89A-410B-97C2-F53DCCEECE28}"/>
              </pc2:cmMkLst>
            </pc226:cmChg>
            <pc226:cmChg xmlns:pc226="http://schemas.microsoft.com/office/powerpoint/2022/06/main/command" chg="mod">
              <pc226:chgData name="Symone Allijohn" userId="b1edc1ad-1782-45a7-b90e-7ff6cd0275b0" providerId="ADAL" clId="{50F6FDF1-2119-4B4F-9891-824EC8857C96}" dt="2026-07-23T11:59:29.462" v="915" actId="20577"/>
              <pc2:cmMkLst xmlns:pc2="http://schemas.microsoft.com/office/powerpoint/2019/9/main/command">
                <pc:docMk/>
                <pc:sldMk cId="0" sldId="309"/>
                <pc2:cmMk id="{36E128F8-4DDF-47C3-A1AD-B1EBA892B23E}"/>
              </pc2:cmMkLst>
            </pc226:cmChg>
          </p:ext>
        </pc:extLst>
      </pc:sldChg>
      <pc:sldChg chg="modSp mod modCm modNotesTx">
        <pc:chgData name="Symone Allijohn" userId="b1edc1ad-1782-45a7-b90e-7ff6cd0275b0" providerId="ADAL" clId="{50F6FDF1-2119-4B4F-9891-824EC8857C96}" dt="2026-08-04T08:17:43.173" v="3780" actId="20577"/>
        <pc:sldMkLst>
          <pc:docMk/>
          <pc:sldMk cId="0" sldId="310"/>
        </pc:sldMkLst>
        <pc:spChg chg="mod">
          <ac:chgData name="Symone Allijohn" userId="b1edc1ad-1782-45a7-b90e-7ff6cd0275b0" providerId="ADAL" clId="{50F6FDF1-2119-4B4F-9891-824EC8857C96}" dt="2026-07-23T12:00:32.523" v="918" actId="27636"/>
          <ac:spMkLst>
            <pc:docMk/>
            <pc:sldMk cId="0" sldId="310"/>
            <ac:spMk id="4" creationId="{00000000-0000-0000-0000-000000000000}"/>
          </ac:spMkLst>
        </pc:sp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3T12:00:32.514" v="917" actId="20577"/>
              <pc2:cmMkLst xmlns:pc2="http://schemas.microsoft.com/office/powerpoint/2019/9/main/command">
                <pc:docMk/>
                <pc:sldMk cId="0" sldId="310"/>
                <pc2:cmMk id="{139EB117-6C56-4200-8D5D-94FA7AE03DC9}"/>
              </pc2:cmMkLst>
            </pc226:cmChg>
          </p:ext>
        </pc:extLst>
      </pc:sldChg>
      <pc:sldChg chg="delSp modSp mod modCm modNotesTx">
        <pc:chgData name="Symone Allijohn" userId="b1edc1ad-1782-45a7-b90e-7ff6cd0275b0" providerId="ADAL" clId="{50F6FDF1-2119-4B4F-9891-824EC8857C96}" dt="2026-08-04T08:18:02.976" v="3785" actId="6549"/>
        <pc:sldMkLst>
          <pc:docMk/>
          <pc:sldMk cId="0" sldId="311"/>
        </pc:sldMkLst>
        <pc:spChg chg="mod">
          <ac:chgData name="Symone Allijohn" userId="b1edc1ad-1782-45a7-b90e-7ff6cd0275b0" providerId="ADAL" clId="{50F6FDF1-2119-4B4F-9891-824EC8857C96}" dt="2026-07-31T09:42:45.138" v="3571" actId="20577"/>
          <ac:spMkLst>
            <pc:docMk/>
            <pc:sldMk cId="0" sldId="311"/>
            <ac:spMk id="4" creationId="{00000000-0000-0000-0000-000000000000}"/>
          </ac:spMkLst>
        </pc:spChg>
        <pc:picChg chg="mod">
          <ac:chgData name="Symone Allijohn" userId="b1edc1ad-1782-45a7-b90e-7ff6cd0275b0" providerId="ADAL" clId="{50F6FDF1-2119-4B4F-9891-824EC8857C96}" dt="2026-07-31T09:42:50.722" v="3572" actId="1076"/>
          <ac:picMkLst>
            <pc:docMk/>
            <pc:sldMk cId="0" sldId="311"/>
            <ac:picMk id="11" creationId="{04BF84BA-8372-A8A7-2B75-4C13D31DDC6B}"/>
          </ac:picMkLst>
        </pc:pic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3T10:27:30.887" v="150" actId="20577"/>
              <pc2:cmMkLst xmlns:pc2="http://schemas.microsoft.com/office/powerpoint/2019/9/main/command">
                <pc:docMk/>
                <pc:sldMk cId="0" sldId="311"/>
                <pc2:cmMk id="{426929CE-DBFE-4543-94B9-8228E1B1CE6E}"/>
              </pc2:cmMkLst>
            </pc226:cmChg>
            <pc226:cmChg xmlns:pc226="http://schemas.microsoft.com/office/powerpoint/2022/06/main/command" chg="mod">
              <pc226:chgData name="Symone Allijohn" userId="b1edc1ad-1782-45a7-b90e-7ff6cd0275b0" providerId="ADAL" clId="{50F6FDF1-2119-4B4F-9891-824EC8857C96}" dt="2026-07-23T10:27:30.887" v="150" actId="20577"/>
              <pc2:cmMkLst xmlns:pc2="http://schemas.microsoft.com/office/powerpoint/2019/9/main/command">
                <pc:docMk/>
                <pc:sldMk cId="0" sldId="311"/>
                <pc2:cmMk id="{66B88FD7-7490-44AC-B4BF-DAC7B89CCA3D}"/>
              </pc2:cmMkLst>
            </pc226:cmChg>
          </p:ext>
        </pc:extLst>
      </pc:sldChg>
      <pc:sldChg chg="modSp mod modCm modNotesTx">
        <pc:chgData name="Symone Allijohn" userId="b1edc1ad-1782-45a7-b90e-7ff6cd0275b0" providerId="ADAL" clId="{50F6FDF1-2119-4B4F-9891-824EC8857C96}" dt="2026-08-04T08:18:11.731" v="3787" actId="20577"/>
        <pc:sldMkLst>
          <pc:docMk/>
          <pc:sldMk cId="0" sldId="312"/>
        </pc:sldMkLst>
        <pc:spChg chg="mod">
          <ac:chgData name="Symone Allijohn" userId="b1edc1ad-1782-45a7-b90e-7ff6cd0275b0" providerId="ADAL" clId="{50F6FDF1-2119-4B4F-9891-824EC8857C96}" dt="2026-07-28T14:17:29.271" v="3564" actId="20577"/>
          <ac:spMkLst>
            <pc:docMk/>
            <pc:sldMk cId="0" sldId="312"/>
            <ac:spMk id="4" creationId="{00000000-0000-0000-0000-000000000000}"/>
          </ac:spMkLst>
        </pc:sp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3T12:16:52.423" v="2308" actId="20577"/>
              <pc2:cmMkLst xmlns:pc2="http://schemas.microsoft.com/office/powerpoint/2019/9/main/command">
                <pc:docMk/>
                <pc:sldMk cId="0" sldId="312"/>
                <pc2:cmMk id="{D9DE9808-949D-4554-A24B-B2CE7AD2CB62}"/>
              </pc2:cmMkLst>
            </pc226:cmChg>
            <pc226:cmChg xmlns:pc226="http://schemas.microsoft.com/office/powerpoint/2022/06/main/command" chg="mod">
              <pc226:chgData name="Symone Allijohn" userId="b1edc1ad-1782-45a7-b90e-7ff6cd0275b0" providerId="ADAL" clId="{50F6FDF1-2119-4B4F-9891-824EC8857C96}" dt="2026-07-28T14:17:29.271" v="3564" actId="20577"/>
              <pc2:cmMkLst xmlns:pc2="http://schemas.microsoft.com/office/powerpoint/2019/9/main/command">
                <pc:docMk/>
                <pc:sldMk cId="0" sldId="312"/>
                <pc2:cmMk id="{E5D29BC1-B828-4CE7-809B-75F57C4FB145}"/>
              </pc2:cmMkLst>
            </pc226:cmChg>
          </p:ext>
        </pc:extLst>
      </pc:sldChg>
      <pc:sldChg chg="modSp mod modCm">
        <pc:chgData name="Symone Allijohn" userId="b1edc1ad-1782-45a7-b90e-7ff6cd0275b0" providerId="ADAL" clId="{50F6FDF1-2119-4B4F-9891-824EC8857C96}" dt="2026-07-31T09:56:31.107" v="3775" actId="20577"/>
        <pc:sldMkLst>
          <pc:docMk/>
          <pc:sldMk cId="0" sldId="313"/>
        </pc:sldMkLst>
        <pc:spChg chg="mod">
          <ac:chgData name="Symone Allijohn" userId="b1edc1ad-1782-45a7-b90e-7ff6cd0275b0" providerId="ADAL" clId="{50F6FDF1-2119-4B4F-9891-824EC8857C96}" dt="2026-07-27T13:55:53.471" v="3287" actId="207"/>
          <ac:spMkLst>
            <pc:docMk/>
            <pc:sldMk cId="0" sldId="313"/>
            <ac:spMk id="2" creationId="{00000000-0000-0000-0000-000000000000}"/>
          </ac:spMkLst>
        </pc:spChg>
        <pc:graphicFrameChg chg="modGraphic">
          <ac:chgData name="Symone Allijohn" userId="b1edc1ad-1782-45a7-b90e-7ff6cd0275b0" providerId="ADAL" clId="{50F6FDF1-2119-4B4F-9891-824EC8857C96}" dt="2026-07-31T09:56:31.107" v="3775" actId="20577"/>
          <ac:graphicFrameMkLst>
            <pc:docMk/>
            <pc:sldMk cId="0" sldId="313"/>
            <ac:graphicFrameMk id="4" creationId="{00000000-0000-0000-0000-000000000000}"/>
          </ac:graphicFrameMkLst>
        </pc:graphicFrame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31T09:55:32.235" v="3688" actId="20577"/>
              <pc2:cmMkLst xmlns:pc2="http://schemas.microsoft.com/office/powerpoint/2019/9/main/command">
                <pc:docMk/>
                <pc:sldMk cId="0" sldId="313"/>
                <pc2:cmMk id="{5C33AA0F-95C9-44B5-B0F7-4230E3C0B188}"/>
              </pc2:cmMkLst>
            </pc226:cmChg>
            <pc226:cmChg xmlns:pc226="http://schemas.microsoft.com/office/powerpoint/2022/06/main/command" chg="mod">
              <pc226:chgData name="Symone Allijohn" userId="b1edc1ad-1782-45a7-b90e-7ff6cd0275b0" providerId="ADAL" clId="{50F6FDF1-2119-4B4F-9891-824EC8857C96}" dt="2026-07-31T09:55:56.052" v="3713" actId="20577"/>
              <pc2:cmMkLst xmlns:pc2="http://schemas.microsoft.com/office/powerpoint/2019/9/main/command">
                <pc:docMk/>
                <pc:sldMk cId="0" sldId="313"/>
                <pc2:cmMk id="{C817FF11-6141-45FA-B634-39154C87CEE9}"/>
              </pc2:cmMkLst>
            </pc226:cmChg>
            <pc226:cmChg xmlns:pc226="http://schemas.microsoft.com/office/powerpoint/2022/06/main/command" chg="mod">
              <pc226:chgData name="Symone Allijohn" userId="b1edc1ad-1782-45a7-b90e-7ff6cd0275b0" providerId="ADAL" clId="{50F6FDF1-2119-4B4F-9891-824EC8857C96}" dt="2026-07-31T09:55:43.130" v="3695" actId="20577"/>
              <pc2:cmMkLst xmlns:pc2="http://schemas.microsoft.com/office/powerpoint/2019/9/main/command">
                <pc:docMk/>
                <pc:sldMk cId="0" sldId="313"/>
                <pc2:cmMk id="{1BEE2A56-C8BD-4325-9E26-4867FB1DF2C9}"/>
              </pc2:cmMkLst>
            </pc226:cmChg>
            <pc226:cmChg xmlns:pc226="http://schemas.microsoft.com/office/powerpoint/2022/06/main/command" chg="mod">
              <pc226:chgData name="Symone Allijohn" userId="b1edc1ad-1782-45a7-b90e-7ff6cd0275b0" providerId="ADAL" clId="{50F6FDF1-2119-4B4F-9891-824EC8857C96}" dt="2026-07-31T09:56:31.107" v="3775" actId="20577"/>
              <pc2:cmMkLst xmlns:pc2="http://schemas.microsoft.com/office/powerpoint/2019/9/main/command">
                <pc:docMk/>
                <pc:sldMk cId="0" sldId="313"/>
                <pc2:cmMk id="{B512C383-75E8-4603-93DB-ACA88BFA7953}"/>
              </pc2:cmMkLst>
            </pc226:cmChg>
            <pc226:cmChg xmlns:pc226="http://schemas.microsoft.com/office/powerpoint/2022/06/main/command" chg="mod">
              <pc226:chgData name="Symone Allijohn" userId="b1edc1ad-1782-45a7-b90e-7ff6cd0275b0" providerId="ADAL" clId="{50F6FDF1-2119-4B4F-9891-824EC8857C96}" dt="2026-07-23T12:17:12.958" v="2320" actId="20577"/>
              <pc2:cmMkLst xmlns:pc2="http://schemas.microsoft.com/office/powerpoint/2019/9/main/command">
                <pc:docMk/>
                <pc:sldMk cId="0" sldId="313"/>
                <pc2:cmMk id="{4B097D96-BC6A-45A7-8462-02464FA722B7}"/>
              </pc2:cmMkLst>
            </pc226:cmChg>
            <pc226:cmChg xmlns:pc226="http://schemas.microsoft.com/office/powerpoint/2022/06/main/command" chg="mod">
              <pc226:chgData name="Symone Allijohn" userId="b1edc1ad-1782-45a7-b90e-7ff6cd0275b0" providerId="ADAL" clId="{50F6FDF1-2119-4B4F-9891-824EC8857C96}" dt="2026-07-31T09:54:57.019" v="3671" actId="20577"/>
              <pc2:cmMkLst xmlns:pc2="http://schemas.microsoft.com/office/powerpoint/2019/9/main/command">
                <pc:docMk/>
                <pc:sldMk cId="0" sldId="313"/>
                <pc2:cmMk id="{A62094A8-BE20-4DD5-BEB4-D3A2E2C4AA95}"/>
              </pc2:cmMkLst>
            </pc226:cmChg>
            <pc226:cmChg xmlns:pc226="http://schemas.microsoft.com/office/powerpoint/2022/06/main/command" chg="mod">
              <pc226:chgData name="Symone Allijohn" userId="b1edc1ad-1782-45a7-b90e-7ff6cd0275b0" providerId="ADAL" clId="{50F6FDF1-2119-4B4F-9891-824EC8857C96}" dt="2026-07-31T09:56:31.107" v="3775" actId="20577"/>
              <pc2:cmMkLst xmlns:pc2="http://schemas.microsoft.com/office/powerpoint/2019/9/main/command">
                <pc:docMk/>
                <pc:sldMk cId="0" sldId="313"/>
                <pc2:cmMk id="{31BF7BAC-4A59-403C-BDA4-2F2A59946BC7}"/>
              </pc2:cmMkLst>
            </pc226:cmChg>
          </p:ext>
        </pc:extLst>
      </pc:sldChg>
      <pc:sldChg chg="modSp mod modCm modNotesTx">
        <pc:chgData name="Symone Allijohn" userId="b1edc1ad-1782-45a7-b90e-7ff6cd0275b0" providerId="ADAL" clId="{50F6FDF1-2119-4B4F-9891-824EC8857C96}" dt="2026-08-04T08:17:47.172" v="3781" actId="20577"/>
        <pc:sldMkLst>
          <pc:docMk/>
          <pc:sldMk cId="0" sldId="315"/>
        </pc:sldMkLst>
        <pc:spChg chg="mod">
          <ac:chgData name="Symone Allijohn" userId="b1edc1ad-1782-45a7-b90e-7ff6cd0275b0" providerId="ADAL" clId="{50F6FDF1-2119-4B4F-9891-824EC8857C96}" dt="2026-07-23T14:51:24.388" v="2862" actId="207"/>
          <ac:spMkLst>
            <pc:docMk/>
            <pc:sldMk cId="0" sldId="315"/>
            <ac:spMk id="2" creationId="{00000000-0000-0000-0000-000000000000}"/>
          </ac:spMkLst>
        </pc:spChg>
        <pc:spChg chg="mod">
          <ac:chgData name="Symone Allijohn" userId="b1edc1ad-1782-45a7-b90e-7ff6cd0275b0" providerId="ADAL" clId="{50F6FDF1-2119-4B4F-9891-824EC8857C96}" dt="2026-07-23T12:01:24.376" v="921" actId="20577"/>
          <ac:spMkLst>
            <pc:docMk/>
            <pc:sldMk cId="0" sldId="315"/>
            <ac:spMk id="4" creationId="{00000000-0000-0000-0000-000000000000}"/>
          </ac:spMkLst>
        </pc:spChg>
        <pc:spChg chg="mod">
          <ac:chgData name="Symone Allijohn" userId="b1edc1ad-1782-45a7-b90e-7ff6cd0275b0" providerId="ADAL" clId="{50F6FDF1-2119-4B4F-9891-824EC8857C96}" dt="2026-07-23T14:40:42.683" v="2673" actId="20577"/>
          <ac:spMkLst>
            <pc:docMk/>
            <pc:sldMk cId="0" sldId="315"/>
            <ac:spMk id="83" creationId="{00000000-0000-0000-0000-000000000000}"/>
          </ac:spMkLst>
        </pc:sp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3T12:01:24.376" v="921" actId="20577"/>
              <pc2:cmMkLst xmlns:pc2="http://schemas.microsoft.com/office/powerpoint/2019/9/main/command">
                <pc:docMk/>
                <pc:sldMk cId="0" sldId="315"/>
                <pc2:cmMk id="{AD18E25A-03B1-4E7B-93B2-77006567DBCA}"/>
              </pc2:cmMkLst>
            </pc226:cmChg>
            <pc226:cmChg xmlns:pc226="http://schemas.microsoft.com/office/powerpoint/2022/06/main/command" chg="mod">
              <pc226:chgData name="Symone Allijohn" userId="b1edc1ad-1782-45a7-b90e-7ff6cd0275b0" providerId="ADAL" clId="{50F6FDF1-2119-4B4F-9891-824EC8857C96}" dt="2026-07-23T14:40:42.683" v="2673" actId="20577"/>
              <pc2:cmMkLst xmlns:pc2="http://schemas.microsoft.com/office/powerpoint/2019/9/main/command">
                <pc:docMk/>
                <pc:sldMk cId="0" sldId="315"/>
                <pc2:cmMk id="{460413AC-D150-4631-BAC8-C8EE56C8871F}"/>
              </pc2:cmMkLst>
            </pc226:cmChg>
          </p:ext>
        </pc:extLst>
      </pc:sldChg>
      <pc:sldChg chg="modSp mod modNotesTx">
        <pc:chgData name="Symone Allijohn" userId="b1edc1ad-1782-45a7-b90e-7ff6cd0275b0" providerId="ADAL" clId="{50F6FDF1-2119-4B4F-9891-824EC8857C96}" dt="2026-08-04T08:17:33.162" v="3778" actId="20577"/>
        <pc:sldMkLst>
          <pc:docMk/>
          <pc:sldMk cId="3605384889" sldId="717"/>
        </pc:sldMkLst>
        <pc:spChg chg="mod">
          <ac:chgData name="Symone Allijohn" userId="b1edc1ad-1782-45a7-b90e-7ff6cd0275b0" providerId="ADAL" clId="{50F6FDF1-2119-4B4F-9891-824EC8857C96}" dt="2026-07-23T11:49:26.237" v="758" actId="313"/>
          <ac:spMkLst>
            <pc:docMk/>
            <pc:sldMk cId="3605384889" sldId="717"/>
            <ac:spMk id="4" creationId="{D7B0B8AC-D824-1071-3C3C-83D62EF9E6A8}"/>
          </ac:spMkLst>
        </pc:spChg>
      </pc:sldChg>
      <pc:sldChg chg="modNotesTx">
        <pc:chgData name="Symone Allijohn" userId="b1edc1ad-1782-45a7-b90e-7ff6cd0275b0" providerId="ADAL" clId="{50F6FDF1-2119-4B4F-9891-824EC8857C96}" dt="2026-08-04T08:18:06.443" v="3786" actId="20577"/>
        <pc:sldMkLst>
          <pc:docMk/>
          <pc:sldMk cId="3365884147" sldId="719"/>
        </pc:sldMkLst>
      </pc:sldChg>
      <pc:sldChg chg="modNotesTx">
        <pc:chgData name="Symone Allijohn" userId="b1edc1ad-1782-45a7-b90e-7ff6cd0275b0" providerId="ADAL" clId="{50F6FDF1-2119-4B4F-9891-824EC8857C96}" dt="2026-08-04T08:17:17.380" v="3776" actId="20577"/>
        <pc:sldMkLst>
          <pc:docMk/>
          <pc:sldMk cId="3810035224" sldId="722"/>
        </pc:sldMkLst>
      </pc:sldChg>
      <pc:sldChg chg="modSp mod modCm">
        <pc:chgData name="Symone Allijohn" userId="b1edc1ad-1782-45a7-b90e-7ff6cd0275b0" providerId="ADAL" clId="{50F6FDF1-2119-4B4F-9891-824EC8857C96}" dt="2026-07-23T14:47:16.442" v="2838" actId="167"/>
        <pc:sldMkLst>
          <pc:docMk/>
          <pc:sldMk cId="1715062030" sldId="723"/>
        </pc:sldMkLst>
        <pc:spChg chg="mod">
          <ac:chgData name="Symone Allijohn" userId="b1edc1ad-1782-45a7-b90e-7ff6cd0275b0" providerId="ADAL" clId="{50F6FDF1-2119-4B4F-9891-824EC8857C96}" dt="2026-07-23T14:47:07.390" v="2837" actId="207"/>
          <ac:spMkLst>
            <pc:docMk/>
            <pc:sldMk cId="1715062030" sldId="723"/>
            <ac:spMk id="2" creationId="{F6B09A47-7E53-F482-8BB5-09C63F2816D1}"/>
          </ac:spMkLst>
        </pc:spChg>
        <pc:spChg chg="mod">
          <ac:chgData name="Symone Allijohn" userId="b1edc1ad-1782-45a7-b90e-7ff6cd0275b0" providerId="ADAL" clId="{50F6FDF1-2119-4B4F-9891-824EC8857C96}" dt="2026-07-23T14:45:28.833" v="2805" actId="20577"/>
          <ac:spMkLst>
            <pc:docMk/>
            <pc:sldMk cId="1715062030" sldId="723"/>
            <ac:spMk id="3" creationId="{79AFC351-47DB-8454-2D0E-DA19DE96C9C5}"/>
          </ac:spMkLst>
        </pc:spChg>
        <pc:spChg chg="ord">
          <ac:chgData name="Symone Allijohn" userId="b1edc1ad-1782-45a7-b90e-7ff6cd0275b0" providerId="ADAL" clId="{50F6FDF1-2119-4B4F-9891-824EC8857C96}" dt="2026-07-23T14:47:16.442" v="2838" actId="167"/>
          <ac:spMkLst>
            <pc:docMk/>
            <pc:sldMk cId="1715062030" sldId="723"/>
            <ac:spMk id="6" creationId="{DE0E4268-907A-D057-A7EC-7D929E6D6F9B}"/>
          </ac:spMkLst>
        </pc:spChg>
        <pc:graphicFrameChg chg="mod">
          <ac:chgData name="Symone Allijohn" userId="b1edc1ad-1782-45a7-b90e-7ff6cd0275b0" providerId="ADAL" clId="{50F6FDF1-2119-4B4F-9891-824EC8857C96}" dt="2026-07-23T14:45:32.687" v="2806" actId="1076"/>
          <ac:graphicFrameMkLst>
            <pc:docMk/>
            <pc:sldMk cId="1715062030" sldId="723"/>
            <ac:graphicFrameMk id="5" creationId="{983E6EFA-C7DB-30C5-A243-E96B817925CE}"/>
          </ac:graphicFrameMkLst>
        </pc:graphicFrameChg>
        <pc:extLst>
          <p:ext xmlns:p="http://schemas.openxmlformats.org/presentationml/2006/main" uri="{D6D511B9-2390-475A-947B-AFAB55BFBCF1}">
            <pc226:cmChg xmlns:pc226="http://schemas.microsoft.com/office/powerpoint/2022/06/main/command" chg="mod">
              <pc226:chgData name="Symone Allijohn" userId="b1edc1ad-1782-45a7-b90e-7ff6cd0275b0" providerId="ADAL" clId="{50F6FDF1-2119-4B4F-9891-824EC8857C96}" dt="2026-07-23T14:45:28.833" v="2805" actId="20577"/>
              <pc2:cmMkLst xmlns:pc2="http://schemas.microsoft.com/office/powerpoint/2019/9/main/command">
                <pc:docMk/>
                <pc:sldMk cId="1715062030" sldId="723"/>
                <pc2:cmMk id="{0BB81E76-99E2-4398-9A47-E5D6CCC12B8C}"/>
              </pc2:cmMkLst>
            </pc226:cmChg>
          </p:ext>
        </pc:extLst>
      </pc:sldChg>
    </pc:docChg>
  </pc:docChgLst>
  <pc:docChgLst>
    <pc:chgData name="Chester Howarth" userId="648a82ac-ada1-472a-b64c-706a36c75676" providerId="ADAL" clId="{528C4973-6DE6-47D4-92F1-38F1319F0A68}"/>
    <pc:docChg chg="undo custSel modSld">
      <pc:chgData name="Chester Howarth" userId="648a82ac-ada1-472a-b64c-706a36c75676" providerId="ADAL" clId="{528C4973-6DE6-47D4-92F1-38F1319F0A68}" dt="2026-07-28T13:31:54.465" v="303" actId="20577"/>
      <pc:docMkLst>
        <pc:docMk/>
      </pc:docMkLst>
      <pc:sldChg chg="modSp mod">
        <pc:chgData name="Chester Howarth" userId="648a82ac-ada1-472a-b64c-706a36c75676" providerId="ADAL" clId="{528C4973-6DE6-47D4-92F1-38F1319F0A68}" dt="2026-07-23T08:40:08.250" v="21" actId="20577"/>
        <pc:sldMkLst>
          <pc:docMk/>
          <pc:sldMk cId="0" sldId="306"/>
        </pc:sldMkLst>
        <pc:spChg chg="mod">
          <ac:chgData name="Chester Howarth" userId="648a82ac-ada1-472a-b64c-706a36c75676" providerId="ADAL" clId="{528C4973-6DE6-47D4-92F1-38F1319F0A68}" dt="2026-07-23T08:40:08.250" v="21" actId="20577"/>
          <ac:spMkLst>
            <pc:docMk/>
            <pc:sldMk cId="0" sldId="306"/>
            <ac:spMk id="7" creationId="{B07622D8-17C7-FE0F-9514-F219B3185A81}"/>
          </ac:spMkLst>
        </pc:spChg>
        <pc:graphicFrameChg chg="modGraphic">
          <ac:chgData name="Chester Howarth" userId="648a82ac-ada1-472a-b64c-706a36c75676" providerId="ADAL" clId="{528C4973-6DE6-47D4-92F1-38F1319F0A68}" dt="2026-07-23T08:38:43.353" v="10" actId="20577"/>
          <ac:graphicFrameMkLst>
            <pc:docMk/>
            <pc:sldMk cId="0" sldId="306"/>
            <ac:graphicFrameMk id="5" creationId="{0A9411A2-C51C-27D5-84ED-6053C6CFAB9A}"/>
          </ac:graphicFrameMkLst>
        </pc:graphicFrameChg>
      </pc:sldChg>
      <pc:sldChg chg="modSp mod modCm">
        <pc:chgData name="Chester Howarth" userId="648a82ac-ada1-472a-b64c-706a36c75676" providerId="ADAL" clId="{528C4973-6DE6-47D4-92F1-38F1319F0A68}" dt="2026-07-23T09:48:14.276" v="122" actId="20577"/>
        <pc:sldMkLst>
          <pc:docMk/>
          <pc:sldMk cId="0" sldId="307"/>
        </pc:sldMkLst>
        <pc:spChg chg="mod">
          <ac:chgData name="Chester Howarth" userId="648a82ac-ada1-472a-b64c-706a36c75676" providerId="ADAL" clId="{528C4973-6DE6-47D4-92F1-38F1319F0A68}" dt="2026-07-23T09:48:14.276" v="122" actId="20577"/>
          <ac:spMkLst>
            <pc:docMk/>
            <pc:sldMk cId="0" sldId="307"/>
            <ac:spMk id="4" creationId="{00000000-0000-0000-0000-000000000000}"/>
          </ac:spMkLst>
        </pc:spChg>
        <pc:extLst>
          <p:ext xmlns:p="http://schemas.openxmlformats.org/presentationml/2006/main" uri="{D6D511B9-2390-475A-947B-AFAB55BFBCF1}">
            <pc226:cmChg xmlns:pc226="http://schemas.microsoft.com/office/powerpoint/2022/06/main/command" chg="mod">
              <pc226:chgData name="Chester Howarth" userId="648a82ac-ada1-472a-b64c-706a36c75676" providerId="ADAL" clId="{528C4973-6DE6-47D4-92F1-38F1319F0A68}" dt="2026-07-23T09:48:14.276" v="122" actId="20577"/>
              <pc2:cmMkLst xmlns:pc2="http://schemas.microsoft.com/office/powerpoint/2019/9/main/command">
                <pc:docMk/>
                <pc:sldMk cId="0" sldId="307"/>
                <pc2:cmMk id="{044A657E-0F47-4A5C-BE5D-F5074272E723}"/>
              </pc2:cmMkLst>
            </pc226:cmChg>
            <pc226:cmChg xmlns:pc226="http://schemas.microsoft.com/office/powerpoint/2022/06/main/command" chg="mod">
              <pc226:chgData name="Chester Howarth" userId="648a82ac-ada1-472a-b64c-706a36c75676" providerId="ADAL" clId="{528C4973-6DE6-47D4-92F1-38F1319F0A68}" dt="2026-07-23T09:48:14.276" v="122" actId="20577"/>
              <pc2:cmMkLst xmlns:pc2="http://schemas.microsoft.com/office/powerpoint/2019/9/main/command">
                <pc:docMk/>
                <pc:sldMk cId="0" sldId="307"/>
                <pc2:cmMk id="{3F29AC94-C73A-4C81-8733-0A5D9A8D8E80}"/>
              </pc2:cmMkLst>
            </pc226:cmChg>
          </p:ext>
        </pc:extLst>
      </pc:sldChg>
      <pc:sldChg chg="modSp mod">
        <pc:chgData name="Chester Howarth" userId="648a82ac-ada1-472a-b64c-706a36c75676" providerId="ADAL" clId="{528C4973-6DE6-47D4-92F1-38F1319F0A68}" dt="2026-07-23T09:07:26.427" v="76" actId="20577"/>
        <pc:sldMkLst>
          <pc:docMk/>
          <pc:sldMk cId="0" sldId="309"/>
        </pc:sldMkLst>
        <pc:spChg chg="mod">
          <ac:chgData name="Chester Howarth" userId="648a82ac-ada1-472a-b64c-706a36c75676" providerId="ADAL" clId="{528C4973-6DE6-47D4-92F1-38F1319F0A68}" dt="2026-07-23T09:04:01.933" v="25" actId="20577"/>
          <ac:spMkLst>
            <pc:docMk/>
            <pc:sldMk cId="0" sldId="309"/>
            <ac:spMk id="4" creationId="{00000000-0000-0000-0000-000000000000}"/>
          </ac:spMkLst>
        </pc:spChg>
        <pc:spChg chg="mod">
          <ac:chgData name="Chester Howarth" userId="648a82ac-ada1-472a-b64c-706a36c75676" providerId="ADAL" clId="{528C4973-6DE6-47D4-92F1-38F1319F0A68}" dt="2026-07-23T09:07:26.427" v="76" actId="20577"/>
          <ac:spMkLst>
            <pc:docMk/>
            <pc:sldMk cId="0" sldId="309"/>
            <ac:spMk id="43" creationId="{00000000-0000-0000-0000-000000000000}"/>
          </ac:spMkLst>
        </pc:spChg>
      </pc:sldChg>
      <pc:sldChg chg="modSp mod">
        <pc:chgData name="Chester Howarth" userId="648a82ac-ada1-472a-b64c-706a36c75676" providerId="ADAL" clId="{528C4973-6DE6-47D4-92F1-38F1319F0A68}" dt="2026-07-23T09:12:57.940" v="79" actId="20577"/>
        <pc:sldMkLst>
          <pc:docMk/>
          <pc:sldMk cId="0" sldId="310"/>
        </pc:sldMkLst>
        <pc:spChg chg="mod">
          <ac:chgData name="Chester Howarth" userId="648a82ac-ada1-472a-b64c-706a36c75676" providerId="ADAL" clId="{528C4973-6DE6-47D4-92F1-38F1319F0A68}" dt="2026-07-23T09:12:57.940" v="79" actId="20577"/>
          <ac:spMkLst>
            <pc:docMk/>
            <pc:sldMk cId="0" sldId="310"/>
            <ac:spMk id="53" creationId="{00000000-0000-0000-0000-000000000000}"/>
          </ac:spMkLst>
        </pc:spChg>
      </pc:sldChg>
      <pc:sldChg chg="modSp mod modCm">
        <pc:chgData name="Chester Howarth" userId="648a82ac-ada1-472a-b64c-706a36c75676" providerId="ADAL" clId="{528C4973-6DE6-47D4-92F1-38F1319F0A68}" dt="2026-07-23T09:21:14.719" v="91" actId="20577"/>
        <pc:sldMkLst>
          <pc:docMk/>
          <pc:sldMk cId="0" sldId="311"/>
        </pc:sldMkLst>
        <pc:spChg chg="mod">
          <ac:chgData name="Chester Howarth" userId="648a82ac-ada1-472a-b64c-706a36c75676" providerId="ADAL" clId="{528C4973-6DE6-47D4-92F1-38F1319F0A68}" dt="2026-07-23T09:21:14.719" v="91" actId="20577"/>
          <ac:spMkLst>
            <pc:docMk/>
            <pc:sldMk cId="0" sldId="311"/>
            <ac:spMk id="4" creationId="{00000000-0000-0000-0000-000000000000}"/>
          </ac:spMkLst>
        </pc:spChg>
        <pc:extLst>
          <p:ext xmlns:p="http://schemas.openxmlformats.org/presentationml/2006/main" uri="{D6D511B9-2390-475A-947B-AFAB55BFBCF1}">
            <pc226:cmChg xmlns:pc226="http://schemas.microsoft.com/office/powerpoint/2022/06/main/command" chg="mod">
              <pc226:chgData name="Chester Howarth" userId="648a82ac-ada1-472a-b64c-706a36c75676" providerId="ADAL" clId="{528C4973-6DE6-47D4-92F1-38F1319F0A68}" dt="2026-07-23T09:21:14.719" v="91" actId="20577"/>
              <pc2:cmMkLst xmlns:pc2="http://schemas.microsoft.com/office/powerpoint/2019/9/main/command">
                <pc:docMk/>
                <pc:sldMk cId="0" sldId="311"/>
                <pc2:cmMk id="{66B88FD7-7490-44AC-B4BF-DAC7B89CCA3D}"/>
              </pc2:cmMkLst>
            </pc226:cmChg>
          </p:ext>
        </pc:extLst>
      </pc:sldChg>
      <pc:sldChg chg="modSp mod">
        <pc:chgData name="Chester Howarth" userId="648a82ac-ada1-472a-b64c-706a36c75676" providerId="ADAL" clId="{528C4973-6DE6-47D4-92F1-38F1319F0A68}" dt="2026-07-23T09:35:20.312" v="101" actId="1076"/>
        <pc:sldMkLst>
          <pc:docMk/>
          <pc:sldMk cId="0" sldId="313"/>
        </pc:sldMkLst>
        <pc:spChg chg="mod">
          <ac:chgData name="Chester Howarth" userId="648a82ac-ada1-472a-b64c-706a36c75676" providerId="ADAL" clId="{528C4973-6DE6-47D4-92F1-38F1319F0A68}" dt="2026-07-23T09:35:20.312" v="101" actId="1076"/>
          <ac:spMkLst>
            <pc:docMk/>
            <pc:sldMk cId="0" sldId="313"/>
            <ac:spMk id="3" creationId="{00000000-0000-0000-0000-000000000000}"/>
          </ac:spMkLst>
        </pc:spChg>
        <pc:graphicFrameChg chg="mod modGraphic">
          <ac:chgData name="Chester Howarth" userId="648a82ac-ada1-472a-b64c-706a36c75676" providerId="ADAL" clId="{528C4973-6DE6-47D4-92F1-38F1319F0A68}" dt="2026-07-23T09:35:20.312" v="101" actId="1076"/>
          <ac:graphicFrameMkLst>
            <pc:docMk/>
            <pc:sldMk cId="0" sldId="313"/>
            <ac:graphicFrameMk id="4" creationId="{00000000-0000-0000-0000-000000000000}"/>
          </ac:graphicFrameMkLst>
        </pc:graphicFrameChg>
      </pc:sldChg>
      <pc:sldChg chg="modSp mod modCm">
        <pc:chgData name="Chester Howarth" userId="648a82ac-ada1-472a-b64c-706a36c75676" providerId="ADAL" clId="{528C4973-6DE6-47D4-92F1-38F1319F0A68}" dt="2026-07-28T13:31:54.465" v="303" actId="20577"/>
        <pc:sldMkLst>
          <pc:docMk/>
          <pc:sldMk cId="0" sldId="315"/>
        </pc:sldMkLst>
        <pc:spChg chg="mod">
          <ac:chgData name="Chester Howarth" userId="648a82ac-ada1-472a-b64c-706a36c75676" providerId="ADAL" clId="{528C4973-6DE6-47D4-92F1-38F1319F0A68}" dt="2026-07-28T13:31:54.465" v="303" actId="20577"/>
          <ac:spMkLst>
            <pc:docMk/>
            <pc:sldMk cId="0" sldId="315"/>
            <ac:spMk id="4" creationId="{00000000-0000-0000-0000-000000000000}"/>
          </ac:spMkLst>
        </pc:spChg>
        <pc:spChg chg="mod">
          <ac:chgData name="Chester Howarth" userId="648a82ac-ada1-472a-b64c-706a36c75676" providerId="ADAL" clId="{528C4973-6DE6-47D4-92F1-38F1319F0A68}" dt="2026-07-23T09:16:15.386" v="80" actId="20577"/>
          <ac:spMkLst>
            <pc:docMk/>
            <pc:sldMk cId="0" sldId="315"/>
            <ac:spMk id="83" creationId="{00000000-0000-0000-0000-000000000000}"/>
          </ac:spMkLst>
        </pc:spChg>
        <pc:extLst>
          <p:ext xmlns:p="http://schemas.openxmlformats.org/presentationml/2006/main" uri="{D6D511B9-2390-475A-947B-AFAB55BFBCF1}">
            <pc226:cmChg xmlns:pc226="http://schemas.microsoft.com/office/powerpoint/2022/06/main/command" chg="mod">
              <pc226:chgData name="Chester Howarth" userId="648a82ac-ada1-472a-b64c-706a36c75676" providerId="ADAL" clId="{528C4973-6DE6-47D4-92F1-38F1319F0A68}" dt="2026-07-28T13:31:54.465" v="303" actId="20577"/>
              <pc2:cmMkLst xmlns:pc2="http://schemas.microsoft.com/office/powerpoint/2019/9/main/command">
                <pc:docMk/>
                <pc:sldMk cId="0" sldId="315"/>
                <pc2:cmMk id="{AD18E25A-03B1-4E7B-93B2-77006567DBCA}"/>
              </pc2:cmMkLst>
            </pc226:cmChg>
          </p:ext>
        </pc:extLst>
      </pc:sldChg>
      <pc:sldChg chg="modSp mod">
        <pc:chgData name="Chester Howarth" userId="648a82ac-ada1-472a-b64c-706a36c75676" providerId="ADAL" clId="{528C4973-6DE6-47D4-92F1-38F1319F0A68}" dt="2026-07-23T08:35:58.180" v="2" actId="1076"/>
        <pc:sldMkLst>
          <pc:docMk/>
          <pc:sldMk cId="3810035224" sldId="722"/>
        </pc:sldMkLst>
        <pc:spChg chg="mod">
          <ac:chgData name="Chester Howarth" userId="648a82ac-ada1-472a-b64c-706a36c75676" providerId="ADAL" clId="{528C4973-6DE6-47D4-92F1-38F1319F0A68}" dt="2026-07-23T08:35:58.180" v="2" actId="1076"/>
          <ac:spMkLst>
            <pc:docMk/>
            <pc:sldMk cId="3810035224" sldId="722"/>
            <ac:spMk id="11" creationId="{A17E2967-90C2-3D4C-2D08-097F2108DF48}"/>
          </ac:spMkLst>
        </pc:spChg>
      </pc:sldChg>
      <pc:sldChg chg="mod">
        <pc:chgData name="Chester Howarth" userId="648a82ac-ada1-472a-b64c-706a36c75676" providerId="ADAL" clId="{528C4973-6DE6-47D4-92F1-38F1319F0A68}" dt="2026-07-23T09:25:30.524" v="95" actId="27918"/>
        <pc:sldMkLst>
          <pc:docMk/>
          <pc:sldMk cId="1715062030" sldId="723"/>
        </pc:sldMkLst>
      </pc:sldChg>
    </pc:docChg>
  </pc:docChgLst>
  <pc:docChgLst>
    <pc:chgData name="Jonathan Caddy" userId="aaf9bbff-bec8-4f31-aacc-6e0f6a5d788b" providerId="ADAL" clId="{2AF86756-4321-49D2-BCE7-1135E6BE1487}"/>
    <pc:docChg chg="modSld">
      <pc:chgData name="Jonathan Caddy" userId="aaf9bbff-bec8-4f31-aacc-6e0f6a5d788b" providerId="ADAL" clId="{2AF86756-4321-49D2-BCE7-1135E6BE1487}" dt="2026-07-22T12:56:46.593" v="16" actId="5793"/>
      <pc:docMkLst>
        <pc:docMk/>
      </pc:docMkLst>
      <pc:sldChg chg="modSp mod">
        <pc:chgData name="Jonathan Caddy" userId="aaf9bbff-bec8-4f31-aacc-6e0f6a5d788b" providerId="ADAL" clId="{2AF86756-4321-49D2-BCE7-1135E6BE1487}" dt="2026-07-22T09:07:37.149" v="0" actId="113"/>
        <pc:sldMkLst>
          <pc:docMk/>
          <pc:sldMk cId="0" sldId="307"/>
        </pc:sldMkLst>
        <pc:spChg chg="mod">
          <ac:chgData name="Jonathan Caddy" userId="aaf9bbff-bec8-4f31-aacc-6e0f6a5d788b" providerId="ADAL" clId="{2AF86756-4321-49D2-BCE7-1135E6BE1487}" dt="2026-07-22T09:07:37.149" v="0" actId="113"/>
          <ac:spMkLst>
            <pc:docMk/>
            <pc:sldMk cId="0" sldId="307"/>
            <ac:spMk id="4" creationId="{00000000-0000-0000-0000-000000000000}"/>
          </ac:spMkLst>
        </pc:spChg>
      </pc:sldChg>
      <pc:sldChg chg="modSp mod modCm">
        <pc:chgData name="Jonathan Caddy" userId="aaf9bbff-bec8-4f31-aacc-6e0f6a5d788b" providerId="ADAL" clId="{2AF86756-4321-49D2-BCE7-1135E6BE1487}" dt="2026-07-22T12:56:46.593" v="16" actId="5793"/>
        <pc:sldMkLst>
          <pc:docMk/>
          <pc:sldMk cId="3810035224" sldId="722"/>
        </pc:sldMkLst>
        <pc:spChg chg="mod">
          <ac:chgData name="Jonathan Caddy" userId="aaf9bbff-bec8-4f31-aacc-6e0f6a5d788b" providerId="ADAL" clId="{2AF86756-4321-49D2-BCE7-1135E6BE1487}" dt="2026-07-22T12:56:46.593" v="16" actId="5793"/>
          <ac:spMkLst>
            <pc:docMk/>
            <pc:sldMk cId="3810035224" sldId="722"/>
            <ac:spMk id="11" creationId="{A17E2967-90C2-3D4C-2D08-097F2108DF48}"/>
          </ac:spMkLst>
        </pc:spChg>
        <pc:extLst>
          <p:ext xmlns:p="http://schemas.openxmlformats.org/presentationml/2006/main" uri="{D6D511B9-2390-475A-947B-AFAB55BFBCF1}">
            <pc226:cmChg xmlns:pc226="http://schemas.microsoft.com/office/powerpoint/2022/06/main/command" chg="mod">
              <pc226:chgData name="Jonathan Caddy" userId="aaf9bbff-bec8-4f31-aacc-6e0f6a5d788b" providerId="ADAL" clId="{2AF86756-4321-49D2-BCE7-1135E6BE1487}" dt="2026-07-22T12:56:46.593" v="15" actId="20577"/>
              <pc2:cmMkLst xmlns:pc2="http://schemas.microsoft.com/office/powerpoint/2019/9/main/command">
                <pc:docMk/>
                <pc:sldMk cId="3810035224" sldId="722"/>
                <pc2:cmMk id="{86297539-262C-42F3-810E-5AEAFDC7D59F}"/>
              </pc2:cmMkLst>
            </pc226:cmChg>
          </p:ext>
        </pc:ext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Adult Inpatient Survey Response Rates (2002 – 2025)</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IP</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Sheet1!$A$2:$A$24</c:f>
              <c:numCache>
                <c:formatCode>General</c:formatCode>
                <c:ptCount val="23"/>
                <c:pt idx="0">
                  <c:v>2002</c:v>
                </c:pt>
                <c:pt idx="1">
                  <c:v>2004</c:v>
                </c:pt>
                <c:pt idx="2">
                  <c:v>2005</c:v>
                </c:pt>
                <c:pt idx="3">
                  <c:v>2006</c:v>
                </c:pt>
                <c:pt idx="4">
                  <c:v>2007</c:v>
                </c:pt>
                <c:pt idx="5">
                  <c:v>2008</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numCache>
            </c:numRef>
          </c:cat>
          <c:val>
            <c:numRef>
              <c:f>Sheet1!$B$2:$B$24</c:f>
              <c:numCache>
                <c:formatCode>0%</c:formatCode>
                <c:ptCount val="23"/>
                <c:pt idx="0">
                  <c:v>0.64</c:v>
                </c:pt>
                <c:pt idx="1">
                  <c:v>0.63</c:v>
                </c:pt>
                <c:pt idx="2">
                  <c:v>0.59</c:v>
                </c:pt>
                <c:pt idx="3">
                  <c:v>0.59</c:v>
                </c:pt>
                <c:pt idx="4">
                  <c:v>0.56000000000000005</c:v>
                </c:pt>
                <c:pt idx="5">
                  <c:v>0.54</c:v>
                </c:pt>
                <c:pt idx="6">
                  <c:v>0.52</c:v>
                </c:pt>
                <c:pt idx="7">
                  <c:v>0.5</c:v>
                </c:pt>
                <c:pt idx="8">
                  <c:v>0.53</c:v>
                </c:pt>
                <c:pt idx="9">
                  <c:v>0.51</c:v>
                </c:pt>
                <c:pt idx="10">
                  <c:v>0.49</c:v>
                </c:pt>
                <c:pt idx="11">
                  <c:v>0.47</c:v>
                </c:pt>
                <c:pt idx="12">
                  <c:v>0.47</c:v>
                </c:pt>
                <c:pt idx="13">
                  <c:v>0.44</c:v>
                </c:pt>
                <c:pt idx="14">
                  <c:v>0.41</c:v>
                </c:pt>
                <c:pt idx="15">
                  <c:v>0.45</c:v>
                </c:pt>
                <c:pt idx="16">
                  <c:v>0.45</c:v>
                </c:pt>
                <c:pt idx="17">
                  <c:v>0.46</c:v>
                </c:pt>
                <c:pt idx="18">
                  <c:v>0.39</c:v>
                </c:pt>
                <c:pt idx="19">
                  <c:v>0.4</c:v>
                </c:pt>
                <c:pt idx="20">
                  <c:v>0.41</c:v>
                </c:pt>
                <c:pt idx="21">
                  <c:v>0.38</c:v>
                </c:pt>
              </c:numCache>
            </c:numRef>
          </c:val>
          <c:smooth val="0"/>
          <c:extLst>
            <c:ext xmlns:c16="http://schemas.microsoft.com/office/drawing/2014/chart" uri="{C3380CC4-5D6E-409C-BE32-E72D297353CC}">
              <c16:uniqueId val="{00000000-9257-4C8F-A031-FBF38AD62021}"/>
            </c:ext>
          </c:extLst>
        </c:ser>
        <c:dLbls>
          <c:dLblPos val="t"/>
          <c:showLegendKey val="0"/>
          <c:showVal val="1"/>
          <c:showCatName val="0"/>
          <c:showSerName val="0"/>
          <c:showPercent val="0"/>
          <c:showBubbleSize val="0"/>
        </c:dLbls>
        <c:smooth val="0"/>
        <c:axId val="806691248"/>
        <c:axId val="1212687919"/>
      </c:lineChart>
      <c:catAx>
        <c:axId val="80669124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a:t>Survey</a:t>
                </a:r>
                <a:r>
                  <a:rPr lang="en-GB" baseline="0" dirty="0"/>
                  <a:t> year</a:t>
                </a:r>
                <a:endParaRPr lang="en-GB"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12687919"/>
        <c:crosses val="autoZero"/>
        <c:auto val="1"/>
        <c:lblAlgn val="ctr"/>
        <c:lblOffset val="100"/>
        <c:noMultiLvlLbl val="0"/>
      </c:catAx>
      <c:valAx>
        <c:axId val="1212687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a:t>Response</a:t>
                </a:r>
                <a:r>
                  <a:rPr lang="en-GB" baseline="0" dirty="0"/>
                  <a:t> rate (%)</a:t>
                </a:r>
                <a:endParaRPr lang="en-GB"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066912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9A9B1-F0F5-4E6B-BD22-EB7430C41D6E}"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8CCEB2BA-93B8-4A98-AE17-C0B9D0FC11C7}">
      <dgm:prSet custT="1"/>
      <dgm:spPr/>
      <dgm:t>
        <a:bodyPr/>
        <a:lstStyle/>
        <a:p>
          <a:r>
            <a:rPr lang="en-US" sz="2000" dirty="0">
              <a:latin typeface="Arial" panose="020B0604020202020204" pitchFamily="34" charset="0"/>
              <a:cs typeface="Arial" panose="020B0604020202020204" pitchFamily="34" charset="0"/>
            </a:rPr>
            <a:t>Overview of 2026 Adult Inpatient Survey (IP26) [5 mins]</a:t>
          </a:r>
        </a:p>
      </dgm:t>
    </dgm:pt>
    <dgm:pt modelId="{10D613D6-AFA1-453D-BE83-F845EF58B58B}" type="parTrans" cxnId="{C273C8B9-2A0C-49C2-B3BA-955B3B8ECF3C}">
      <dgm:prSet/>
      <dgm:spPr/>
      <dgm:t>
        <a:bodyPr/>
        <a:lstStyle/>
        <a:p>
          <a:endParaRPr lang="en-US" sz="1050">
            <a:solidFill>
              <a:schemeClr val="tx1"/>
            </a:solidFill>
            <a:latin typeface="Arial" panose="020B0604020202020204" pitchFamily="34" charset="0"/>
            <a:cs typeface="Arial" panose="020B0604020202020204" pitchFamily="34" charset="0"/>
          </a:endParaRPr>
        </a:p>
      </dgm:t>
    </dgm:pt>
    <dgm:pt modelId="{FB42D83B-7825-4DE8-AD27-C937FE3059F2}" type="sibTrans" cxnId="{C273C8B9-2A0C-49C2-B3BA-955B3B8ECF3C}">
      <dgm:prSet/>
      <dgm:spPr/>
      <dgm:t>
        <a:bodyPr/>
        <a:lstStyle/>
        <a:p>
          <a:endParaRPr lang="en-US" sz="1050">
            <a:solidFill>
              <a:schemeClr val="tx1"/>
            </a:solidFill>
            <a:latin typeface="Arial" panose="020B0604020202020204" pitchFamily="34" charset="0"/>
            <a:cs typeface="Arial" panose="020B0604020202020204" pitchFamily="34" charset="0"/>
          </a:endParaRPr>
        </a:p>
      </dgm:t>
    </dgm:pt>
    <dgm:pt modelId="{B083F1F3-EB7D-49EF-B103-22666EE2F570}">
      <dgm:prSet custT="1"/>
      <dgm:spPr/>
      <dgm:t>
        <a:bodyPr/>
        <a:lstStyle/>
        <a:p>
          <a:r>
            <a:rPr lang="en-GB" sz="2000" dirty="0"/>
            <a:t>Topics for discussion [50 mins]</a:t>
          </a:r>
        </a:p>
      </dgm:t>
    </dgm:pt>
    <dgm:pt modelId="{E377CBB7-6DAF-471F-919B-7C1F62E1B301}" type="parTrans" cxnId="{D2E08D75-82BE-487B-9E09-08F6815CD6D6}">
      <dgm:prSet/>
      <dgm:spPr/>
      <dgm:t>
        <a:bodyPr/>
        <a:lstStyle/>
        <a:p>
          <a:endParaRPr lang="en-GB" sz="1050"/>
        </a:p>
      </dgm:t>
    </dgm:pt>
    <dgm:pt modelId="{DBFB1469-391F-473C-ACD0-F35624C7DAE5}" type="sibTrans" cxnId="{D2E08D75-82BE-487B-9E09-08F6815CD6D6}">
      <dgm:prSet/>
      <dgm:spPr/>
      <dgm:t>
        <a:bodyPr/>
        <a:lstStyle/>
        <a:p>
          <a:endParaRPr lang="en-GB" sz="1050"/>
        </a:p>
      </dgm:t>
    </dgm:pt>
    <dgm:pt modelId="{BBCC0691-9D61-4327-BF83-400E6D7770E0}">
      <dgm:prSet custT="1"/>
      <dgm:spPr/>
      <dgm:t>
        <a:bodyPr/>
        <a:lstStyle/>
        <a:p>
          <a:r>
            <a:rPr lang="en-GB" sz="2000" dirty="0"/>
            <a:t>Key dates [5 mins]</a:t>
          </a:r>
        </a:p>
      </dgm:t>
    </dgm:pt>
    <dgm:pt modelId="{4DBD72F7-185B-4BA0-A59C-95D2353B92CF}" type="parTrans" cxnId="{85941E12-D161-4986-8A45-2A21FA245AE1}">
      <dgm:prSet/>
      <dgm:spPr/>
      <dgm:t>
        <a:bodyPr/>
        <a:lstStyle/>
        <a:p>
          <a:endParaRPr lang="en-GB" sz="1050"/>
        </a:p>
      </dgm:t>
    </dgm:pt>
    <dgm:pt modelId="{423EA6FF-E32D-4334-A281-BF8B4C30FFD2}" type="sibTrans" cxnId="{85941E12-D161-4986-8A45-2A21FA245AE1}">
      <dgm:prSet/>
      <dgm:spPr/>
      <dgm:t>
        <a:bodyPr/>
        <a:lstStyle/>
        <a:p>
          <a:endParaRPr lang="en-GB" sz="1050"/>
        </a:p>
      </dgm:t>
    </dgm:pt>
    <dgm:pt modelId="{1958D15C-E463-405F-8EC4-5D73D29228BE}">
      <dgm:prSet custT="1"/>
      <dgm:spPr/>
      <dgm:t>
        <a:bodyPr/>
        <a:lstStyle/>
        <a:p>
          <a:r>
            <a:rPr lang="en-GB" sz="2000" dirty="0"/>
            <a:t>Any other points for discussion? [10 mins]</a:t>
          </a:r>
        </a:p>
      </dgm:t>
    </dgm:pt>
    <dgm:pt modelId="{8D713F76-84A6-4879-BD8C-D505009B7F59}" type="parTrans" cxnId="{B88718B3-DF30-4F15-8AC4-788160EE67D6}">
      <dgm:prSet/>
      <dgm:spPr/>
      <dgm:t>
        <a:bodyPr/>
        <a:lstStyle/>
        <a:p>
          <a:endParaRPr lang="en-GB"/>
        </a:p>
      </dgm:t>
    </dgm:pt>
    <dgm:pt modelId="{37817DF5-BF9E-4C93-A19D-7B674B6C8D11}" type="sibTrans" cxnId="{B88718B3-DF30-4F15-8AC4-788160EE67D6}">
      <dgm:prSet/>
      <dgm:spPr/>
      <dgm:t>
        <a:bodyPr/>
        <a:lstStyle/>
        <a:p>
          <a:endParaRPr lang="en-GB"/>
        </a:p>
      </dgm:t>
    </dgm:pt>
    <dgm:pt modelId="{D1A5FE3B-5930-453B-BD11-5FAE2119C253}">
      <dgm:prSet phldrT="[Text]" custT="1"/>
      <dgm:spPr/>
      <dgm:t>
        <a:bodyPr/>
        <a:lstStyle/>
        <a:p>
          <a:r>
            <a:rPr lang="en-GB" sz="2000" dirty="0"/>
            <a:t>Additional questionnaire content [10 mins]</a:t>
          </a:r>
        </a:p>
      </dgm:t>
    </dgm:pt>
    <dgm:pt modelId="{9F6D9671-0CA6-4D19-8143-F28D9634D965}" type="parTrans" cxnId="{5FBFC9B6-B889-4773-B1C1-CD9AB5678271}">
      <dgm:prSet/>
      <dgm:spPr/>
      <dgm:t>
        <a:bodyPr/>
        <a:lstStyle/>
        <a:p>
          <a:endParaRPr lang="en-GB"/>
        </a:p>
      </dgm:t>
    </dgm:pt>
    <dgm:pt modelId="{F2557F02-ACBB-4C28-A71F-3CF2A74F5E19}" type="sibTrans" cxnId="{5FBFC9B6-B889-4773-B1C1-CD9AB5678271}">
      <dgm:prSet/>
      <dgm:spPr/>
      <dgm:t>
        <a:bodyPr/>
        <a:lstStyle/>
        <a:p>
          <a:endParaRPr lang="en-GB"/>
        </a:p>
      </dgm:t>
    </dgm:pt>
    <dgm:pt modelId="{7ECB9A32-C2F9-4599-8CA0-C5BE762B7064}">
      <dgm:prSet phldrT="[Text]" phldr="0" custT="1"/>
      <dgm:spPr/>
      <dgm:t>
        <a:bodyPr/>
        <a:lstStyle/>
        <a:p>
          <a:r>
            <a:rPr lang="en-GB" sz="2000" dirty="0"/>
            <a:t>Improving patient engagement with the Adult Inpatient Survey [10 mins] </a:t>
          </a:r>
        </a:p>
      </dgm:t>
    </dgm:pt>
    <dgm:pt modelId="{6B51DBF7-829E-4A01-A427-38150BFBE67C}" type="parTrans" cxnId="{9009F577-3DA5-47B4-ADE6-BBA895CF82CC}">
      <dgm:prSet/>
      <dgm:spPr/>
      <dgm:t>
        <a:bodyPr/>
        <a:lstStyle/>
        <a:p>
          <a:endParaRPr lang="en-GB"/>
        </a:p>
      </dgm:t>
    </dgm:pt>
    <dgm:pt modelId="{066F5E1E-D4A9-408A-BC79-67E34ED9277C}" type="sibTrans" cxnId="{9009F577-3DA5-47B4-ADE6-BBA895CF82CC}">
      <dgm:prSet/>
      <dgm:spPr/>
      <dgm:t>
        <a:bodyPr/>
        <a:lstStyle/>
        <a:p>
          <a:endParaRPr lang="en-GB"/>
        </a:p>
      </dgm:t>
    </dgm:pt>
    <dgm:pt modelId="{098F061A-B994-4B50-8C3E-5EDD8C2D8945}" type="pres">
      <dgm:prSet presAssocID="{5789A9B1-F0F5-4E6B-BD22-EB7430C41D6E}" presName="linear" presStyleCnt="0">
        <dgm:presLayoutVars>
          <dgm:animLvl val="lvl"/>
          <dgm:resizeHandles val="exact"/>
        </dgm:presLayoutVars>
      </dgm:prSet>
      <dgm:spPr/>
    </dgm:pt>
    <dgm:pt modelId="{B99A6CC6-4434-416C-8702-B23CBFAE14ED}" type="pres">
      <dgm:prSet presAssocID="{8CCEB2BA-93B8-4A98-AE17-C0B9D0FC11C7}" presName="parentText" presStyleLbl="node1" presStyleIdx="0" presStyleCnt="6">
        <dgm:presLayoutVars>
          <dgm:chMax val="0"/>
          <dgm:bulletEnabled val="1"/>
        </dgm:presLayoutVars>
      </dgm:prSet>
      <dgm:spPr/>
    </dgm:pt>
    <dgm:pt modelId="{2B9C06C2-7ABA-41C0-B14E-024DFF2E88A5}" type="pres">
      <dgm:prSet presAssocID="{FB42D83B-7825-4DE8-AD27-C937FE3059F2}" presName="spacer" presStyleCnt="0"/>
      <dgm:spPr/>
    </dgm:pt>
    <dgm:pt modelId="{12DB0D93-CECD-4F26-956B-A3470C666591}" type="pres">
      <dgm:prSet presAssocID="{B083F1F3-EB7D-49EF-B103-22666EE2F570}" presName="parentText" presStyleLbl="node1" presStyleIdx="1" presStyleCnt="6">
        <dgm:presLayoutVars>
          <dgm:chMax val="0"/>
          <dgm:bulletEnabled val="1"/>
        </dgm:presLayoutVars>
      </dgm:prSet>
      <dgm:spPr/>
    </dgm:pt>
    <dgm:pt modelId="{18C5FF7F-A9C5-4219-9E8B-496857A13777}" type="pres">
      <dgm:prSet presAssocID="{DBFB1469-391F-473C-ACD0-F35624C7DAE5}" presName="spacer" presStyleCnt="0"/>
      <dgm:spPr/>
    </dgm:pt>
    <dgm:pt modelId="{312531E9-D6B1-4209-AA60-6B80720357BD}" type="pres">
      <dgm:prSet presAssocID="{D1A5FE3B-5930-453B-BD11-5FAE2119C253}" presName="parentText" presStyleLbl="node1" presStyleIdx="2" presStyleCnt="6">
        <dgm:presLayoutVars>
          <dgm:chMax val="0"/>
          <dgm:bulletEnabled val="1"/>
        </dgm:presLayoutVars>
      </dgm:prSet>
      <dgm:spPr/>
    </dgm:pt>
    <dgm:pt modelId="{39CBB33E-FB0E-4080-9AF8-F85D2DF6913D}" type="pres">
      <dgm:prSet presAssocID="{F2557F02-ACBB-4C28-A71F-3CF2A74F5E19}" presName="spacer" presStyleCnt="0"/>
      <dgm:spPr/>
    </dgm:pt>
    <dgm:pt modelId="{0F917CC9-96EB-46CC-BB38-A8209D5FCB3F}" type="pres">
      <dgm:prSet presAssocID="{7ECB9A32-C2F9-4599-8CA0-C5BE762B7064}" presName="parentText" presStyleLbl="node1" presStyleIdx="3" presStyleCnt="6">
        <dgm:presLayoutVars>
          <dgm:chMax val="0"/>
          <dgm:bulletEnabled val="1"/>
        </dgm:presLayoutVars>
      </dgm:prSet>
      <dgm:spPr/>
    </dgm:pt>
    <dgm:pt modelId="{80E307C3-8270-4E4D-B7DF-55A8140E7B23}" type="pres">
      <dgm:prSet presAssocID="{066F5E1E-D4A9-408A-BC79-67E34ED9277C}" presName="spacer" presStyleCnt="0"/>
      <dgm:spPr/>
    </dgm:pt>
    <dgm:pt modelId="{7EC39840-4BE7-4705-B404-16746FEE1B4A}" type="pres">
      <dgm:prSet presAssocID="{BBCC0691-9D61-4327-BF83-400E6D7770E0}" presName="parentText" presStyleLbl="node1" presStyleIdx="4" presStyleCnt="6" custLinFactNeighborX="-46">
        <dgm:presLayoutVars>
          <dgm:chMax val="0"/>
          <dgm:bulletEnabled val="1"/>
        </dgm:presLayoutVars>
      </dgm:prSet>
      <dgm:spPr/>
    </dgm:pt>
    <dgm:pt modelId="{FF3D9106-CA4E-43AB-8B40-67EA67A0153E}" type="pres">
      <dgm:prSet presAssocID="{423EA6FF-E32D-4334-A281-BF8B4C30FFD2}" presName="spacer" presStyleCnt="0"/>
      <dgm:spPr/>
    </dgm:pt>
    <dgm:pt modelId="{742909FC-7F40-48C8-94E3-31C57D2AD226}" type="pres">
      <dgm:prSet presAssocID="{1958D15C-E463-405F-8EC4-5D73D29228BE}" presName="parentText" presStyleLbl="node1" presStyleIdx="5" presStyleCnt="6">
        <dgm:presLayoutVars>
          <dgm:chMax val="0"/>
          <dgm:bulletEnabled val="1"/>
        </dgm:presLayoutVars>
      </dgm:prSet>
      <dgm:spPr/>
    </dgm:pt>
  </dgm:ptLst>
  <dgm:cxnLst>
    <dgm:cxn modelId="{85941E12-D161-4986-8A45-2A21FA245AE1}" srcId="{5789A9B1-F0F5-4E6B-BD22-EB7430C41D6E}" destId="{BBCC0691-9D61-4327-BF83-400E6D7770E0}" srcOrd="4" destOrd="0" parTransId="{4DBD72F7-185B-4BA0-A59C-95D2353B92CF}" sibTransId="{423EA6FF-E32D-4334-A281-BF8B4C30FFD2}"/>
    <dgm:cxn modelId="{F3787A1A-08CA-4CF2-AD37-77888A7ADD02}" type="presOf" srcId="{8CCEB2BA-93B8-4A98-AE17-C0B9D0FC11C7}" destId="{B99A6CC6-4434-416C-8702-B23CBFAE14ED}" srcOrd="0" destOrd="0" presId="urn:microsoft.com/office/officeart/2005/8/layout/vList2"/>
    <dgm:cxn modelId="{4E5B9B2D-BDCD-466E-86D0-7EC102E994CF}" type="presOf" srcId="{BBCC0691-9D61-4327-BF83-400E6D7770E0}" destId="{7EC39840-4BE7-4705-B404-16746FEE1B4A}" srcOrd="0" destOrd="0" presId="urn:microsoft.com/office/officeart/2005/8/layout/vList2"/>
    <dgm:cxn modelId="{3CCE613C-A9AA-4C0E-B6F3-ECE32882CD87}" type="presOf" srcId="{5789A9B1-F0F5-4E6B-BD22-EB7430C41D6E}" destId="{098F061A-B994-4B50-8C3E-5EDD8C2D8945}" srcOrd="0" destOrd="0" presId="urn:microsoft.com/office/officeart/2005/8/layout/vList2"/>
    <dgm:cxn modelId="{D2E08D75-82BE-487B-9E09-08F6815CD6D6}" srcId="{5789A9B1-F0F5-4E6B-BD22-EB7430C41D6E}" destId="{B083F1F3-EB7D-49EF-B103-22666EE2F570}" srcOrd="1" destOrd="0" parTransId="{E377CBB7-6DAF-471F-919B-7C1F62E1B301}" sibTransId="{DBFB1469-391F-473C-ACD0-F35624C7DAE5}"/>
    <dgm:cxn modelId="{9009F577-3DA5-47B4-ADE6-BBA895CF82CC}" srcId="{5789A9B1-F0F5-4E6B-BD22-EB7430C41D6E}" destId="{7ECB9A32-C2F9-4599-8CA0-C5BE762B7064}" srcOrd="3" destOrd="0" parTransId="{6B51DBF7-829E-4A01-A427-38150BFBE67C}" sibTransId="{066F5E1E-D4A9-408A-BC79-67E34ED9277C}"/>
    <dgm:cxn modelId="{0547E97F-BF9C-41A6-B128-877800BEB229}" type="presOf" srcId="{7ECB9A32-C2F9-4599-8CA0-C5BE762B7064}" destId="{0F917CC9-96EB-46CC-BB38-A8209D5FCB3F}" srcOrd="0" destOrd="0" presId="urn:microsoft.com/office/officeart/2005/8/layout/vList2"/>
    <dgm:cxn modelId="{B88718B3-DF30-4F15-8AC4-788160EE67D6}" srcId="{5789A9B1-F0F5-4E6B-BD22-EB7430C41D6E}" destId="{1958D15C-E463-405F-8EC4-5D73D29228BE}" srcOrd="5" destOrd="0" parTransId="{8D713F76-84A6-4879-BD8C-D505009B7F59}" sibTransId="{37817DF5-BF9E-4C93-A19D-7B674B6C8D11}"/>
    <dgm:cxn modelId="{2AD75DB4-61B6-43F9-8FD8-671A0183A1D1}" type="presOf" srcId="{1958D15C-E463-405F-8EC4-5D73D29228BE}" destId="{742909FC-7F40-48C8-94E3-31C57D2AD226}" srcOrd="0" destOrd="0" presId="urn:microsoft.com/office/officeart/2005/8/layout/vList2"/>
    <dgm:cxn modelId="{5FBFC9B6-B889-4773-B1C1-CD9AB5678271}" srcId="{5789A9B1-F0F5-4E6B-BD22-EB7430C41D6E}" destId="{D1A5FE3B-5930-453B-BD11-5FAE2119C253}" srcOrd="2" destOrd="0" parTransId="{9F6D9671-0CA6-4D19-8143-F28D9634D965}" sibTransId="{F2557F02-ACBB-4C28-A71F-3CF2A74F5E19}"/>
    <dgm:cxn modelId="{C273C8B9-2A0C-49C2-B3BA-955B3B8ECF3C}" srcId="{5789A9B1-F0F5-4E6B-BD22-EB7430C41D6E}" destId="{8CCEB2BA-93B8-4A98-AE17-C0B9D0FC11C7}" srcOrd="0" destOrd="0" parTransId="{10D613D6-AFA1-453D-BE83-F845EF58B58B}" sibTransId="{FB42D83B-7825-4DE8-AD27-C937FE3059F2}"/>
    <dgm:cxn modelId="{66E4FADC-779D-4E32-84F5-C6C923419EE8}" type="presOf" srcId="{D1A5FE3B-5930-453B-BD11-5FAE2119C253}" destId="{312531E9-D6B1-4209-AA60-6B80720357BD}" srcOrd="0" destOrd="0" presId="urn:microsoft.com/office/officeart/2005/8/layout/vList2"/>
    <dgm:cxn modelId="{EA4CBFE8-99F1-4B2A-8349-7A541C0ECBB1}" type="presOf" srcId="{B083F1F3-EB7D-49EF-B103-22666EE2F570}" destId="{12DB0D93-CECD-4F26-956B-A3470C666591}" srcOrd="0" destOrd="0" presId="urn:microsoft.com/office/officeart/2005/8/layout/vList2"/>
    <dgm:cxn modelId="{E3EE277F-A473-4EBB-B95A-C067516B6F43}" type="presParOf" srcId="{098F061A-B994-4B50-8C3E-5EDD8C2D8945}" destId="{B99A6CC6-4434-416C-8702-B23CBFAE14ED}" srcOrd="0" destOrd="0" presId="urn:microsoft.com/office/officeart/2005/8/layout/vList2"/>
    <dgm:cxn modelId="{5F91F63A-3C46-4D0B-8204-16F3DAFFE364}" type="presParOf" srcId="{098F061A-B994-4B50-8C3E-5EDD8C2D8945}" destId="{2B9C06C2-7ABA-41C0-B14E-024DFF2E88A5}" srcOrd="1" destOrd="0" presId="urn:microsoft.com/office/officeart/2005/8/layout/vList2"/>
    <dgm:cxn modelId="{FC21702D-247A-4E46-BDC5-ED71F61926EF}" type="presParOf" srcId="{098F061A-B994-4B50-8C3E-5EDD8C2D8945}" destId="{12DB0D93-CECD-4F26-956B-A3470C666591}" srcOrd="2" destOrd="0" presId="urn:microsoft.com/office/officeart/2005/8/layout/vList2"/>
    <dgm:cxn modelId="{6EADDE34-92EB-44D1-8654-1904DB563A0E}" type="presParOf" srcId="{098F061A-B994-4B50-8C3E-5EDD8C2D8945}" destId="{18C5FF7F-A9C5-4219-9E8B-496857A13777}" srcOrd="3" destOrd="0" presId="urn:microsoft.com/office/officeart/2005/8/layout/vList2"/>
    <dgm:cxn modelId="{30F1013D-AA28-4896-9426-05233B487B8A}" type="presParOf" srcId="{098F061A-B994-4B50-8C3E-5EDD8C2D8945}" destId="{312531E9-D6B1-4209-AA60-6B80720357BD}" srcOrd="4" destOrd="0" presId="urn:microsoft.com/office/officeart/2005/8/layout/vList2"/>
    <dgm:cxn modelId="{0491FB2A-46DC-45B8-A98B-CAD62804766F}" type="presParOf" srcId="{098F061A-B994-4B50-8C3E-5EDD8C2D8945}" destId="{39CBB33E-FB0E-4080-9AF8-F85D2DF6913D}" srcOrd="5" destOrd="0" presId="urn:microsoft.com/office/officeart/2005/8/layout/vList2"/>
    <dgm:cxn modelId="{9052D56F-F648-48F4-B5C0-B4F055474A1F}" type="presParOf" srcId="{098F061A-B994-4B50-8C3E-5EDD8C2D8945}" destId="{0F917CC9-96EB-46CC-BB38-A8209D5FCB3F}" srcOrd="6" destOrd="0" presId="urn:microsoft.com/office/officeart/2005/8/layout/vList2"/>
    <dgm:cxn modelId="{1A9998C5-BCEF-4E12-AF6D-8D9E03007651}" type="presParOf" srcId="{098F061A-B994-4B50-8C3E-5EDD8C2D8945}" destId="{80E307C3-8270-4E4D-B7DF-55A8140E7B23}" srcOrd="7" destOrd="0" presId="urn:microsoft.com/office/officeart/2005/8/layout/vList2"/>
    <dgm:cxn modelId="{135F2376-840F-49B3-A0A6-67EB1C8821C6}" type="presParOf" srcId="{098F061A-B994-4B50-8C3E-5EDD8C2D8945}" destId="{7EC39840-4BE7-4705-B404-16746FEE1B4A}" srcOrd="8" destOrd="0" presId="urn:microsoft.com/office/officeart/2005/8/layout/vList2"/>
    <dgm:cxn modelId="{C9A8B0B6-FF5A-4A17-A855-D21869E6E6A7}" type="presParOf" srcId="{098F061A-B994-4B50-8C3E-5EDD8C2D8945}" destId="{FF3D9106-CA4E-43AB-8B40-67EA67A0153E}" srcOrd="9" destOrd="0" presId="urn:microsoft.com/office/officeart/2005/8/layout/vList2"/>
    <dgm:cxn modelId="{6E4753FB-4CD3-4EB9-8387-55194AFE8FD2}" type="presParOf" srcId="{098F061A-B994-4B50-8C3E-5EDD8C2D8945}" destId="{742909FC-7F40-48C8-94E3-31C57D2AD226}" srcOrd="10"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A6CC6-4434-416C-8702-B23CBFAE14ED}">
      <dsp:nvSpPr>
        <dsp:cNvPr id="0" name=""/>
        <dsp:cNvSpPr/>
      </dsp:nvSpPr>
      <dsp:spPr>
        <a:xfrm>
          <a:off x="0" y="47402"/>
          <a:ext cx="10447336" cy="6364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Overview of 2026 Adult Inpatient Survey (IP26) [5 mins]</a:t>
          </a:r>
        </a:p>
      </dsp:txBody>
      <dsp:txXfrm>
        <a:off x="31070" y="78472"/>
        <a:ext cx="10385196" cy="574340"/>
      </dsp:txXfrm>
    </dsp:sp>
    <dsp:sp modelId="{12DB0D93-CECD-4F26-956B-A3470C666591}">
      <dsp:nvSpPr>
        <dsp:cNvPr id="0" name=""/>
        <dsp:cNvSpPr/>
      </dsp:nvSpPr>
      <dsp:spPr>
        <a:xfrm>
          <a:off x="0" y="781802"/>
          <a:ext cx="10447336" cy="6364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Topics for discussion [50 mins]</a:t>
          </a:r>
        </a:p>
      </dsp:txBody>
      <dsp:txXfrm>
        <a:off x="31070" y="812872"/>
        <a:ext cx="10385196" cy="574340"/>
      </dsp:txXfrm>
    </dsp:sp>
    <dsp:sp modelId="{312531E9-D6B1-4209-AA60-6B80720357BD}">
      <dsp:nvSpPr>
        <dsp:cNvPr id="0" name=""/>
        <dsp:cNvSpPr/>
      </dsp:nvSpPr>
      <dsp:spPr>
        <a:xfrm>
          <a:off x="0" y="1516202"/>
          <a:ext cx="10447336" cy="6364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Additional questionnaire content [10 mins]</a:t>
          </a:r>
        </a:p>
      </dsp:txBody>
      <dsp:txXfrm>
        <a:off x="31070" y="1547272"/>
        <a:ext cx="10385196" cy="574340"/>
      </dsp:txXfrm>
    </dsp:sp>
    <dsp:sp modelId="{0F917CC9-96EB-46CC-BB38-A8209D5FCB3F}">
      <dsp:nvSpPr>
        <dsp:cNvPr id="0" name=""/>
        <dsp:cNvSpPr/>
      </dsp:nvSpPr>
      <dsp:spPr>
        <a:xfrm>
          <a:off x="0" y="2250602"/>
          <a:ext cx="10447336" cy="6364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Improving patient engagement with the Adult Inpatient Survey [10 mins] </a:t>
          </a:r>
        </a:p>
      </dsp:txBody>
      <dsp:txXfrm>
        <a:off x="31070" y="2281672"/>
        <a:ext cx="10385196" cy="574340"/>
      </dsp:txXfrm>
    </dsp:sp>
    <dsp:sp modelId="{7EC39840-4BE7-4705-B404-16746FEE1B4A}">
      <dsp:nvSpPr>
        <dsp:cNvPr id="0" name=""/>
        <dsp:cNvSpPr/>
      </dsp:nvSpPr>
      <dsp:spPr>
        <a:xfrm>
          <a:off x="0" y="2985002"/>
          <a:ext cx="10447336" cy="6364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Key dates [5 mins]</a:t>
          </a:r>
        </a:p>
      </dsp:txBody>
      <dsp:txXfrm>
        <a:off x="31070" y="3016072"/>
        <a:ext cx="10385196" cy="574340"/>
      </dsp:txXfrm>
    </dsp:sp>
    <dsp:sp modelId="{742909FC-7F40-48C8-94E3-31C57D2AD226}">
      <dsp:nvSpPr>
        <dsp:cNvPr id="0" name=""/>
        <dsp:cNvSpPr/>
      </dsp:nvSpPr>
      <dsp:spPr>
        <a:xfrm>
          <a:off x="0" y="3719403"/>
          <a:ext cx="10447336" cy="6364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Any other points for discussion? [10 mins]</a:t>
          </a:r>
        </a:p>
      </dsp:txBody>
      <dsp:txXfrm>
        <a:off x="31070" y="3750473"/>
        <a:ext cx="10385196" cy="5743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9828D-2404-8ED0-2ED7-EA60502A9A5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0662141-F420-4FE3-5BDB-64C3DC4189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BBA6975-7D2A-445A-9789-FA2D72DD4FB1}" type="datetimeFigureOut">
              <a:rPr lang="en-GB" smtClean="0"/>
              <a:t>04/08/2026</a:t>
            </a:fld>
            <a:endParaRPr lang="en-GB"/>
          </a:p>
        </p:txBody>
      </p:sp>
      <p:sp>
        <p:nvSpPr>
          <p:cNvPr id="4" name="Footer Placeholder 3">
            <a:extLst>
              <a:ext uri="{FF2B5EF4-FFF2-40B4-BE49-F238E27FC236}">
                <a16:creationId xmlns:a16="http://schemas.microsoft.com/office/drawing/2014/main" id="{966514E5-BCC9-DA61-EE05-68EED62D6C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16669BE-4E59-081D-5D2B-93A2B994C3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035DE5-8A5C-4236-8C03-BB7CC6B03A99}" type="slidenum">
              <a:rPr lang="en-GB" smtClean="0"/>
              <a:t>‹#›</a:t>
            </a:fld>
            <a:endParaRPr lang="en-GB"/>
          </a:p>
        </p:txBody>
      </p:sp>
    </p:spTree>
    <p:extLst>
      <p:ext uri="{BB962C8B-B14F-4D97-AF65-F5344CB8AC3E}">
        <p14:creationId xmlns:p14="http://schemas.microsoft.com/office/powerpoint/2010/main" val="3812967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07942-400A-45BE-BEAB-1370B6009C2E}" type="datetimeFigureOut">
              <a:rPr lang="en-GB" smtClean="0"/>
              <a:t>04/08/2026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60CD9E-D913-4CD1-93CA-74512890DE89}" type="slidenum">
              <a:rPr lang="en-GB" smtClean="0"/>
              <a:t>‹#›</a:t>
            </a:fld>
            <a:endParaRPr lang="en-GB" dirty="0"/>
          </a:p>
        </p:txBody>
      </p:sp>
    </p:spTree>
    <p:extLst>
      <p:ext uri="{BB962C8B-B14F-4D97-AF65-F5344CB8AC3E}">
        <p14:creationId xmlns:p14="http://schemas.microsoft.com/office/powerpoint/2010/main" val="1326810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arnardos.org.uk/sites/default/files/uploads/NHSE%20Youth%20Forum%20Transitions%20Report_0.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3</a:t>
            </a:fld>
            <a:endParaRPr lang="en-GB" dirty="0"/>
          </a:p>
        </p:txBody>
      </p:sp>
    </p:spTree>
    <p:extLst>
      <p:ext uri="{BB962C8B-B14F-4D97-AF65-F5344CB8AC3E}">
        <p14:creationId xmlns:p14="http://schemas.microsoft.com/office/powerpoint/2010/main" val="3053719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18</a:t>
            </a:fld>
            <a:endParaRPr lang="en-GB" dirty="0"/>
          </a:p>
        </p:txBody>
      </p:sp>
    </p:spTree>
    <p:extLst>
      <p:ext uri="{BB962C8B-B14F-4D97-AF65-F5344CB8AC3E}">
        <p14:creationId xmlns:p14="http://schemas.microsoft.com/office/powerpoint/2010/main" val="4118147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20</a:t>
            </a:fld>
            <a:endParaRPr lang="en-GB" dirty="0"/>
          </a:p>
        </p:txBody>
      </p:sp>
    </p:spTree>
    <p:extLst>
      <p:ext uri="{BB962C8B-B14F-4D97-AF65-F5344CB8AC3E}">
        <p14:creationId xmlns:p14="http://schemas.microsoft.com/office/powerpoint/2010/main" val="273723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8</a:t>
            </a:fld>
            <a:endParaRPr lang="en-GB" dirty="0"/>
          </a:p>
        </p:txBody>
      </p:sp>
    </p:spTree>
    <p:extLst>
      <p:ext uri="{BB962C8B-B14F-4D97-AF65-F5344CB8AC3E}">
        <p14:creationId xmlns:p14="http://schemas.microsoft.com/office/powerpoint/2010/main" val="4064790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4B481-6807-4EBC-5834-C71A250E6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77C613-1AE1-26D1-2597-5CE9CDA52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5ACB5F-0E5F-5320-3D9B-80D10518C41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F60F25-759E-8869-78F5-1EFDD38B2257}"/>
              </a:ext>
            </a:extLst>
          </p:cNvPr>
          <p:cNvSpPr>
            <a:spLocks noGrp="1"/>
          </p:cNvSpPr>
          <p:nvPr>
            <p:ph type="sldNum" sz="quarter" idx="5"/>
          </p:nvPr>
        </p:nvSpPr>
        <p:spPr/>
        <p:txBody>
          <a:bodyPr/>
          <a:lstStyle/>
          <a:p>
            <a:fld id="{F760CD9E-D913-4CD1-93CA-74512890DE89}" type="slidenum">
              <a:rPr lang="en-GB" smtClean="0"/>
              <a:t>9</a:t>
            </a:fld>
            <a:endParaRPr lang="en-GB" dirty="0"/>
          </a:p>
        </p:txBody>
      </p:sp>
    </p:spTree>
    <p:extLst>
      <p:ext uri="{BB962C8B-B14F-4D97-AF65-F5344CB8AC3E}">
        <p14:creationId xmlns:p14="http://schemas.microsoft.com/office/powerpoint/2010/main" val="574731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10</a:t>
            </a:fld>
            <a:endParaRPr lang="en-GB" dirty="0"/>
          </a:p>
        </p:txBody>
      </p:sp>
    </p:spTree>
    <p:extLst>
      <p:ext uri="{BB962C8B-B14F-4D97-AF65-F5344CB8AC3E}">
        <p14:creationId xmlns:p14="http://schemas.microsoft.com/office/powerpoint/2010/main" val="981377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11</a:t>
            </a:fld>
            <a:endParaRPr lang="en-GB" dirty="0"/>
          </a:p>
        </p:txBody>
      </p:sp>
    </p:spTree>
    <p:extLst>
      <p:ext uri="{BB962C8B-B14F-4D97-AF65-F5344CB8AC3E}">
        <p14:creationId xmlns:p14="http://schemas.microsoft.com/office/powerpoint/2010/main" val="2517409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12</a:t>
            </a:fld>
            <a:endParaRPr lang="en-GB" dirty="0"/>
          </a:p>
        </p:txBody>
      </p:sp>
    </p:spTree>
    <p:extLst>
      <p:ext uri="{BB962C8B-B14F-4D97-AF65-F5344CB8AC3E}">
        <p14:creationId xmlns:p14="http://schemas.microsoft.com/office/powerpoint/2010/main" val="3796565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Barnardos</a:t>
            </a:r>
            <a:r>
              <a:rPr lang="en-GB" dirty="0"/>
              <a:t> report link: </a:t>
            </a:r>
            <a:r>
              <a:rPr lang="en-GB" dirty="0">
                <a:hlinkClick r:id="rId3"/>
              </a:rPr>
              <a:t>NHS YF TRANSITION REPORT</a:t>
            </a:r>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14</a:t>
            </a:fld>
            <a:endParaRPr lang="en-GB" dirty="0"/>
          </a:p>
        </p:txBody>
      </p:sp>
    </p:spTree>
    <p:extLst>
      <p:ext uri="{BB962C8B-B14F-4D97-AF65-F5344CB8AC3E}">
        <p14:creationId xmlns:p14="http://schemas.microsoft.com/office/powerpoint/2010/main" val="1871496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60CD9E-D913-4CD1-93CA-74512890DE89}" type="slidenum">
              <a:rPr lang="en-GB" smtClean="0"/>
              <a:t>15</a:t>
            </a:fld>
            <a:endParaRPr lang="en-GB" dirty="0"/>
          </a:p>
        </p:txBody>
      </p:sp>
    </p:spTree>
    <p:extLst>
      <p:ext uri="{BB962C8B-B14F-4D97-AF65-F5344CB8AC3E}">
        <p14:creationId xmlns:p14="http://schemas.microsoft.com/office/powerpoint/2010/main" val="763159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50B9859-77E0-4BEF-8A01-4B9F8B8CFD53}" type="slidenum">
              <a:rPr lang="en-GB" smtClean="0"/>
              <a:t>17</a:t>
            </a:fld>
            <a:endParaRPr lang="en-GB"/>
          </a:p>
        </p:txBody>
      </p:sp>
    </p:spTree>
    <p:extLst>
      <p:ext uri="{BB962C8B-B14F-4D97-AF65-F5344CB8AC3E}">
        <p14:creationId xmlns:p14="http://schemas.microsoft.com/office/powerpoint/2010/main" val="2340212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8.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hyperlink" Target="https://www.linkedin.com/company/picker-institute-europe" TargetMode="External"/><Relationship Id="rId5" Type="http://schemas.openxmlformats.org/officeDocument/2006/relationships/image" Target="../media/image16.png"/><Relationship Id="rId4" Type="http://schemas.openxmlformats.org/officeDocument/2006/relationships/hyperlink" Target="https://twitter.com/pickereurope"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BAADD-D53A-D942-EA4A-419B46AD6954}"/>
              </a:ext>
            </a:extLst>
          </p:cNvPr>
          <p:cNvSpPr>
            <a:spLocks noGrp="1"/>
          </p:cNvSpPr>
          <p:nvPr>
            <p:ph type="ctrTitle" hasCustomPrompt="1"/>
          </p:nvPr>
        </p:nvSpPr>
        <p:spPr>
          <a:xfrm>
            <a:off x="517526" y="489480"/>
            <a:ext cx="5578474" cy="461665"/>
          </a:xfrm>
        </p:spPr>
        <p:txBody>
          <a:bodyPr wrap="square" anchor="t">
            <a:spAutoFit/>
          </a:bodyPr>
          <a:lstStyle>
            <a:lvl1pPr algn="l">
              <a:defRPr sz="3000">
                <a:solidFill>
                  <a:srgbClr val="007B4E"/>
                </a:solidFill>
              </a:defRPr>
            </a:lvl1pPr>
          </a:lstStyle>
          <a:p>
            <a:r>
              <a:rPr lang="en-GB" dirty="0"/>
              <a:t>Presentation Title</a:t>
            </a:r>
          </a:p>
        </p:txBody>
      </p:sp>
      <p:sp>
        <p:nvSpPr>
          <p:cNvPr id="3" name="Subtitle 2">
            <a:extLst>
              <a:ext uri="{FF2B5EF4-FFF2-40B4-BE49-F238E27FC236}">
                <a16:creationId xmlns:a16="http://schemas.microsoft.com/office/drawing/2014/main" id="{259EB21C-0AC3-0A25-AFCE-01360AC1F7EF}"/>
              </a:ext>
            </a:extLst>
          </p:cNvPr>
          <p:cNvSpPr>
            <a:spLocks noGrp="1"/>
          </p:cNvSpPr>
          <p:nvPr>
            <p:ph type="subTitle" idx="1" hasCustomPrompt="1"/>
          </p:nvPr>
        </p:nvSpPr>
        <p:spPr>
          <a:xfrm>
            <a:off x="517526" y="1283621"/>
            <a:ext cx="5578474" cy="779802"/>
          </a:xfrm>
        </p:spPr>
        <p:txBody>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br>
              <a:rPr lang="en-GB" dirty="0"/>
            </a:br>
            <a:r>
              <a:rPr lang="en-GB" dirty="0"/>
              <a:t>Date</a:t>
            </a:r>
          </a:p>
        </p:txBody>
      </p:sp>
      <p:sp>
        <p:nvSpPr>
          <p:cNvPr id="5" name="Oval 4" hidden="1">
            <a:extLst>
              <a:ext uri="{FF2B5EF4-FFF2-40B4-BE49-F238E27FC236}">
                <a16:creationId xmlns:a16="http://schemas.microsoft.com/office/drawing/2014/main" id="{48EAAC37-BD99-349E-8C25-C08A69F30647}"/>
              </a:ext>
            </a:extLst>
          </p:cNvPr>
          <p:cNvSpPr>
            <a:spLocks noChangeAspect="1"/>
          </p:cNvSpPr>
          <p:nvPr userDrawn="1"/>
        </p:nvSpPr>
        <p:spPr>
          <a:xfrm>
            <a:off x="6599976" y="-1639254"/>
            <a:ext cx="6912000" cy="6913289"/>
          </a:xfrm>
          <a:prstGeom prst="ellipse">
            <a:avLst/>
          </a:prstGeom>
          <a:noFill/>
          <a:ln w="11080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descr="A close-up of a logo&#10;&#10;Description automatically generated">
            <a:extLst>
              <a:ext uri="{FF2B5EF4-FFF2-40B4-BE49-F238E27FC236}">
                <a16:creationId xmlns:a16="http://schemas.microsoft.com/office/drawing/2014/main" id="{4300CC83-2246-855C-3DC0-38E3EA1EC4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8129" y="6096399"/>
            <a:ext cx="1305464" cy="581142"/>
          </a:xfrm>
          <a:prstGeom prst="rect">
            <a:avLst/>
          </a:prstGeom>
        </p:spPr>
      </p:pic>
      <p:pic>
        <p:nvPicPr>
          <p:cNvPr id="10" name="Picture 9" descr="Two men holding coffee cups&#10;&#10;Description automatically generated">
            <a:extLst>
              <a:ext uri="{FF2B5EF4-FFF2-40B4-BE49-F238E27FC236}">
                <a16:creationId xmlns:a16="http://schemas.microsoft.com/office/drawing/2014/main" id="{A288B829-0994-2BCA-B180-C66797302A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0477" y="-2007112"/>
            <a:ext cx="7855656" cy="7855656"/>
          </a:xfrm>
          <a:prstGeom prst="rect">
            <a:avLst/>
          </a:prstGeom>
        </p:spPr>
      </p:pic>
    </p:spTree>
    <p:extLst>
      <p:ext uri="{BB962C8B-B14F-4D97-AF65-F5344CB8AC3E}">
        <p14:creationId xmlns:p14="http://schemas.microsoft.com/office/powerpoint/2010/main" val="32156847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85BC1-8A06-1DC4-EA31-DF28718DBE91}"/>
              </a:ext>
            </a:extLst>
          </p:cNvPr>
          <p:cNvSpPr>
            <a:spLocks noGrp="1"/>
          </p:cNvSpPr>
          <p:nvPr>
            <p:ph type="title"/>
          </p:nvPr>
        </p:nvSpPr>
        <p:spPr>
          <a:xfrm>
            <a:off x="517525" y="489480"/>
            <a:ext cx="11155361" cy="461665"/>
          </a:xfrm>
        </p:spPr>
        <p:txBody>
          <a:bodyPr/>
          <a:lstStyle/>
          <a:p>
            <a:r>
              <a:rPr lang="en-US"/>
              <a:t>Click to edit Master title style</a:t>
            </a:r>
            <a:endParaRPr lang="en-GB"/>
          </a:p>
        </p:txBody>
      </p:sp>
      <p:sp>
        <p:nvSpPr>
          <p:cNvPr id="4" name="Content Placeholder 1">
            <a:extLst>
              <a:ext uri="{FF2B5EF4-FFF2-40B4-BE49-F238E27FC236}">
                <a16:creationId xmlns:a16="http://schemas.microsoft.com/office/drawing/2014/main" id="{89D53047-A501-25D5-C974-AAD78CD7BD1F}"/>
              </a:ext>
            </a:extLst>
          </p:cNvPr>
          <p:cNvSpPr txBox="1">
            <a:spLocks/>
          </p:cNvSpPr>
          <p:nvPr userDrawn="1"/>
        </p:nvSpPr>
        <p:spPr>
          <a:xfrm>
            <a:off x="516834" y="1203512"/>
            <a:ext cx="11156054" cy="4575255"/>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mn-cs"/>
              </a:defRPr>
            </a:lvl1pPr>
            <a:lvl2pPr marL="3429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2pPr>
            <a:lvl3pPr marL="6840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3pPr>
            <a:lvl4pPr marL="10260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4pPr>
            <a:lvl5pPr marL="13320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a:solidFill>
                  <a:srgbClr val="4A4A49"/>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4A4A49"/>
              </a:solidFill>
              <a:effectLst/>
              <a:uLnTx/>
              <a:uFillTx/>
              <a:latin typeface="Arial" panose="020B0604020202020204"/>
              <a:ea typeface="+mn-ea"/>
              <a:cs typeface="+mn-cs"/>
            </a:endParaRPr>
          </a:p>
        </p:txBody>
      </p:sp>
      <p:sp>
        <p:nvSpPr>
          <p:cNvPr id="6" name="Content Placeholder 2">
            <a:extLst>
              <a:ext uri="{FF2B5EF4-FFF2-40B4-BE49-F238E27FC236}">
                <a16:creationId xmlns:a16="http://schemas.microsoft.com/office/drawing/2014/main" id="{4B4A8147-ADD0-593A-95F8-C8CADBFB4518}"/>
              </a:ext>
            </a:extLst>
          </p:cNvPr>
          <p:cNvSpPr>
            <a:spLocks noGrp="1"/>
          </p:cNvSpPr>
          <p:nvPr>
            <p:ph idx="1"/>
          </p:nvPr>
        </p:nvSpPr>
        <p:spPr>
          <a:xfrm>
            <a:off x="516834" y="1271245"/>
            <a:ext cx="11156053" cy="4575255"/>
          </a:xfrm>
        </p:spPr>
        <p:txBody>
          <a:bodyPr/>
          <a:lstStyle>
            <a:lvl1pPr>
              <a:lnSpc>
                <a:spcPct val="114000"/>
              </a:lnSpc>
              <a:defRPr/>
            </a:lvl1pPr>
            <a:lvl2pPr>
              <a:lnSpc>
                <a:spcPct val="114000"/>
              </a:lnSpc>
              <a:buClr>
                <a:schemeClr val="tx2"/>
              </a:buClr>
              <a:defRPr/>
            </a:lvl2pPr>
            <a:lvl3pPr>
              <a:lnSpc>
                <a:spcPct val="114000"/>
              </a:lnSpc>
              <a:buClr>
                <a:schemeClr val="tx2"/>
              </a:buClr>
              <a:defRPr/>
            </a:lvl3pPr>
            <a:lvl4pPr>
              <a:lnSpc>
                <a:spcPct val="114000"/>
              </a:lnSpc>
              <a:buClr>
                <a:schemeClr val="tx2"/>
              </a:buClr>
              <a:defRPr/>
            </a:lvl4pPr>
            <a:lvl5pPr>
              <a:lnSpc>
                <a:spcPct val="114000"/>
              </a:lnSpc>
              <a:buClr>
                <a:schemeClr val="tx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Graphic 2">
            <a:extLst>
              <a:ext uri="{FF2B5EF4-FFF2-40B4-BE49-F238E27FC236}">
                <a16:creationId xmlns:a16="http://schemas.microsoft.com/office/drawing/2014/main" id="{E00AEEE9-3B87-C009-D6ED-39EE4264999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07279" y="-2242536"/>
            <a:ext cx="8092941" cy="8092941"/>
          </a:xfrm>
          <a:prstGeom prst="rect">
            <a:avLst/>
          </a:prstGeom>
        </p:spPr>
      </p:pic>
    </p:spTree>
    <p:extLst>
      <p:ext uri="{BB962C8B-B14F-4D97-AF65-F5344CB8AC3E}">
        <p14:creationId xmlns:p14="http://schemas.microsoft.com/office/powerpoint/2010/main" val="2981949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85BC1-8A06-1DC4-EA31-DF28718DBE91}"/>
              </a:ext>
            </a:extLst>
          </p:cNvPr>
          <p:cNvSpPr>
            <a:spLocks noGrp="1"/>
          </p:cNvSpPr>
          <p:nvPr>
            <p:ph type="title"/>
          </p:nvPr>
        </p:nvSpPr>
        <p:spPr>
          <a:xfrm>
            <a:off x="517525" y="489480"/>
            <a:ext cx="11155361" cy="461665"/>
          </a:xfrm>
        </p:spPr>
        <p:txBody>
          <a:bodyPr/>
          <a:lstStyle/>
          <a:p>
            <a:r>
              <a:rPr lang="en-US"/>
              <a:t>Click to edit Master title style</a:t>
            </a:r>
            <a:endParaRPr lang="en-GB"/>
          </a:p>
        </p:txBody>
      </p:sp>
      <p:sp>
        <p:nvSpPr>
          <p:cNvPr id="4" name="Content Placeholder 1">
            <a:extLst>
              <a:ext uri="{FF2B5EF4-FFF2-40B4-BE49-F238E27FC236}">
                <a16:creationId xmlns:a16="http://schemas.microsoft.com/office/drawing/2014/main" id="{89D53047-A501-25D5-C974-AAD78CD7BD1F}"/>
              </a:ext>
            </a:extLst>
          </p:cNvPr>
          <p:cNvSpPr txBox="1">
            <a:spLocks/>
          </p:cNvSpPr>
          <p:nvPr userDrawn="1"/>
        </p:nvSpPr>
        <p:spPr>
          <a:xfrm>
            <a:off x="516834" y="1203512"/>
            <a:ext cx="11156054" cy="4575255"/>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mn-cs"/>
              </a:defRPr>
            </a:lvl1pPr>
            <a:lvl2pPr marL="3429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2pPr>
            <a:lvl3pPr marL="6840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3pPr>
            <a:lvl4pPr marL="10260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4pPr>
            <a:lvl5pPr marL="1332000" indent="-342900" algn="l" defTabSz="914400" rtl="0" eaLnBrk="1" latinLnBrk="0" hangingPunct="1">
              <a:lnSpc>
                <a:spcPct val="100000"/>
              </a:lnSpc>
              <a:spcBef>
                <a:spcPts val="800"/>
              </a:spcBef>
              <a:buClr>
                <a:srgbClr val="00AACD"/>
              </a:buClr>
              <a:buSzPct val="85000"/>
              <a:buFont typeface="Wingdings" panose="05000000000000000000" pitchFamily="2" charset="2"/>
              <a:buChar char="¡"/>
              <a:defRPr lang="en-GB" sz="1800" b="0" kern="1200" dirty="0">
                <a:solidFill>
                  <a:srgbClr val="4A4A49"/>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4A4A49"/>
              </a:solidFill>
              <a:effectLst/>
              <a:uLnTx/>
              <a:uFillTx/>
              <a:latin typeface="Arial" panose="020B0604020202020204"/>
              <a:ea typeface="+mn-ea"/>
              <a:cs typeface="+mn-cs"/>
            </a:endParaRPr>
          </a:p>
        </p:txBody>
      </p:sp>
      <p:sp>
        <p:nvSpPr>
          <p:cNvPr id="6" name="Content Placeholder 2">
            <a:extLst>
              <a:ext uri="{FF2B5EF4-FFF2-40B4-BE49-F238E27FC236}">
                <a16:creationId xmlns:a16="http://schemas.microsoft.com/office/drawing/2014/main" id="{4B4A8147-ADD0-593A-95F8-C8CADBFB4518}"/>
              </a:ext>
            </a:extLst>
          </p:cNvPr>
          <p:cNvSpPr>
            <a:spLocks noGrp="1"/>
          </p:cNvSpPr>
          <p:nvPr>
            <p:ph idx="1"/>
          </p:nvPr>
        </p:nvSpPr>
        <p:spPr>
          <a:xfrm>
            <a:off x="516834" y="1271245"/>
            <a:ext cx="7132474" cy="4575255"/>
          </a:xfrm>
        </p:spPr>
        <p:txBody>
          <a:bodyPr/>
          <a:lstStyle>
            <a:lvl1pPr>
              <a:lnSpc>
                <a:spcPct val="114000"/>
              </a:lnSpc>
              <a:defRPr/>
            </a:lvl1pPr>
            <a:lvl2pPr>
              <a:lnSpc>
                <a:spcPct val="114000"/>
              </a:lnSpc>
              <a:buClr>
                <a:schemeClr val="tx2"/>
              </a:buClr>
              <a:defRPr/>
            </a:lvl2pPr>
            <a:lvl3pPr>
              <a:lnSpc>
                <a:spcPct val="114000"/>
              </a:lnSpc>
              <a:buClr>
                <a:schemeClr val="tx2"/>
              </a:buClr>
              <a:defRPr/>
            </a:lvl3pPr>
            <a:lvl4pPr>
              <a:lnSpc>
                <a:spcPct val="114000"/>
              </a:lnSpc>
              <a:buClr>
                <a:schemeClr val="tx2"/>
              </a:buClr>
              <a:defRPr/>
            </a:lvl4pPr>
            <a:lvl5pPr>
              <a:lnSpc>
                <a:spcPct val="114000"/>
              </a:lnSpc>
              <a:buClr>
                <a:schemeClr val="tx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Graphic 9">
            <a:extLst>
              <a:ext uri="{FF2B5EF4-FFF2-40B4-BE49-F238E27FC236}">
                <a16:creationId xmlns:a16="http://schemas.microsoft.com/office/drawing/2014/main" id="{F7824AFA-4027-C581-AC91-08779C138F7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07279" y="-2242536"/>
            <a:ext cx="8092941" cy="8092941"/>
          </a:xfrm>
          <a:prstGeom prst="rect">
            <a:avLst/>
          </a:prstGeom>
        </p:spPr>
      </p:pic>
      <p:pic>
        <p:nvPicPr>
          <p:cNvPr id="8" name="Picture 7" descr="Two men holding coffee cups&#10;&#10;Description automatically generated">
            <a:extLst>
              <a:ext uri="{FF2B5EF4-FFF2-40B4-BE49-F238E27FC236}">
                <a16:creationId xmlns:a16="http://schemas.microsoft.com/office/drawing/2014/main" id="{A0BAC4E7-6642-A2D4-586C-3B83297219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06496" y="1731355"/>
            <a:ext cx="4126240" cy="4126240"/>
          </a:xfrm>
          <a:prstGeom prst="rect">
            <a:avLst/>
          </a:prstGeom>
        </p:spPr>
      </p:pic>
    </p:spTree>
    <p:extLst>
      <p:ext uri="{BB962C8B-B14F-4D97-AF65-F5344CB8AC3E}">
        <p14:creationId xmlns:p14="http://schemas.microsoft.com/office/powerpoint/2010/main" val="2294793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D49947-6285-7FB5-E091-5D65EC90FD46}"/>
              </a:ext>
            </a:extLst>
          </p:cNvPr>
          <p:cNvSpPr>
            <a:spLocks noGrp="1"/>
          </p:cNvSpPr>
          <p:nvPr>
            <p:ph idx="1"/>
          </p:nvPr>
        </p:nvSpPr>
        <p:spPr>
          <a:xfrm>
            <a:off x="516834" y="1271245"/>
            <a:ext cx="11156053" cy="4575255"/>
          </a:xfrm>
        </p:spPr>
        <p:txBody>
          <a:bodyPr/>
          <a:lstStyle>
            <a:lvl1pPr>
              <a:lnSpc>
                <a:spcPct val="114000"/>
              </a:lnSpc>
              <a:defRPr/>
            </a:lvl1pPr>
            <a:lvl2pPr>
              <a:lnSpc>
                <a:spcPct val="114000"/>
              </a:lnSpc>
              <a:buClr>
                <a:srgbClr val="1E445C"/>
              </a:buClr>
              <a:defRPr/>
            </a:lvl2pPr>
            <a:lvl3pPr>
              <a:lnSpc>
                <a:spcPct val="114000"/>
              </a:lnSpc>
              <a:buClr>
                <a:srgbClr val="1E445C"/>
              </a:buClr>
              <a:defRPr/>
            </a:lvl3pPr>
            <a:lvl4pPr>
              <a:lnSpc>
                <a:spcPct val="114000"/>
              </a:lnSpc>
              <a:buClr>
                <a:srgbClr val="1E445C"/>
              </a:buClr>
              <a:defRPr/>
            </a:lvl4pPr>
            <a:lvl5pPr>
              <a:lnSpc>
                <a:spcPct val="114000"/>
              </a:lnSpc>
              <a:buClr>
                <a:srgbClr val="1E445C"/>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BE778849-68C3-0C1D-6D6B-63DF21E421CF}"/>
              </a:ext>
            </a:extLst>
          </p:cNvPr>
          <p:cNvSpPr>
            <a:spLocks noGrp="1"/>
          </p:cNvSpPr>
          <p:nvPr>
            <p:ph type="title"/>
          </p:nvPr>
        </p:nvSpPr>
        <p:spPr>
          <a:xfrm>
            <a:off x="517525" y="489480"/>
            <a:ext cx="11155361" cy="461665"/>
          </a:xfrm>
        </p:spPr>
        <p:txBody>
          <a:bodyPr/>
          <a:lstStyle>
            <a:lvl1pPr>
              <a:defRPr>
                <a:solidFill>
                  <a:srgbClr val="1E445C"/>
                </a:solidFill>
              </a:defRPr>
            </a:lvl1pPr>
          </a:lstStyle>
          <a:p>
            <a:r>
              <a:rPr lang="en-US" dirty="0"/>
              <a:t>Click to edit Master title style</a:t>
            </a:r>
            <a:endParaRPr lang="en-GB" dirty="0"/>
          </a:p>
        </p:txBody>
      </p:sp>
      <p:pic>
        <p:nvPicPr>
          <p:cNvPr id="4" name="Graphic 3">
            <a:extLst>
              <a:ext uri="{FF2B5EF4-FFF2-40B4-BE49-F238E27FC236}">
                <a16:creationId xmlns:a16="http://schemas.microsoft.com/office/drawing/2014/main" id="{B6A2D74B-CA40-3EE6-4A52-3CC2A5BE37C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11126" y="-2196271"/>
            <a:ext cx="8041858" cy="8041858"/>
          </a:xfrm>
          <a:prstGeom prst="rect">
            <a:avLst/>
          </a:prstGeom>
        </p:spPr>
      </p:pic>
    </p:spTree>
    <p:extLst>
      <p:ext uri="{BB962C8B-B14F-4D97-AF65-F5344CB8AC3E}">
        <p14:creationId xmlns:p14="http://schemas.microsoft.com/office/powerpoint/2010/main" val="3408080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D49947-6285-7FB5-E091-5D65EC90FD46}"/>
              </a:ext>
            </a:extLst>
          </p:cNvPr>
          <p:cNvSpPr>
            <a:spLocks noGrp="1"/>
          </p:cNvSpPr>
          <p:nvPr>
            <p:ph idx="1"/>
          </p:nvPr>
        </p:nvSpPr>
        <p:spPr>
          <a:xfrm>
            <a:off x="516834" y="1271245"/>
            <a:ext cx="7141266" cy="4575255"/>
          </a:xfrm>
        </p:spPr>
        <p:txBody>
          <a:bodyPr/>
          <a:lstStyle>
            <a:lvl1pPr>
              <a:lnSpc>
                <a:spcPct val="114000"/>
              </a:lnSpc>
              <a:defRPr/>
            </a:lvl1pPr>
            <a:lvl2pPr>
              <a:lnSpc>
                <a:spcPct val="114000"/>
              </a:lnSpc>
              <a:buClr>
                <a:srgbClr val="1E445C"/>
              </a:buClr>
              <a:defRPr/>
            </a:lvl2pPr>
            <a:lvl3pPr>
              <a:lnSpc>
                <a:spcPct val="114000"/>
              </a:lnSpc>
              <a:buClr>
                <a:srgbClr val="1E445C"/>
              </a:buClr>
              <a:defRPr/>
            </a:lvl3pPr>
            <a:lvl4pPr>
              <a:lnSpc>
                <a:spcPct val="114000"/>
              </a:lnSpc>
              <a:buClr>
                <a:srgbClr val="1E445C"/>
              </a:buClr>
              <a:defRPr/>
            </a:lvl4pPr>
            <a:lvl5pPr>
              <a:lnSpc>
                <a:spcPct val="114000"/>
              </a:lnSpc>
              <a:buClr>
                <a:srgbClr val="1E445C"/>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BE778849-68C3-0C1D-6D6B-63DF21E421CF}"/>
              </a:ext>
            </a:extLst>
          </p:cNvPr>
          <p:cNvSpPr>
            <a:spLocks noGrp="1"/>
          </p:cNvSpPr>
          <p:nvPr>
            <p:ph type="title"/>
          </p:nvPr>
        </p:nvSpPr>
        <p:spPr>
          <a:xfrm>
            <a:off x="517525" y="489480"/>
            <a:ext cx="11155361" cy="461665"/>
          </a:xfrm>
        </p:spPr>
        <p:txBody>
          <a:bodyPr/>
          <a:lstStyle>
            <a:lvl1pPr>
              <a:defRPr>
                <a:solidFill>
                  <a:srgbClr val="1E445C"/>
                </a:solidFill>
              </a:defRPr>
            </a:lvl1pPr>
          </a:lstStyle>
          <a:p>
            <a:r>
              <a:rPr lang="en-US" dirty="0"/>
              <a:t>Click to edit Master title style</a:t>
            </a:r>
            <a:endParaRPr lang="en-GB" dirty="0"/>
          </a:p>
        </p:txBody>
      </p:sp>
      <p:pic>
        <p:nvPicPr>
          <p:cNvPr id="20" name="Graphic 19">
            <a:extLst>
              <a:ext uri="{FF2B5EF4-FFF2-40B4-BE49-F238E27FC236}">
                <a16:creationId xmlns:a16="http://schemas.microsoft.com/office/drawing/2014/main" id="{B549B513-0F72-E02F-7E70-CE5501D4CF9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11126" y="-2196271"/>
            <a:ext cx="8041858" cy="8041858"/>
          </a:xfrm>
          <a:prstGeom prst="rect">
            <a:avLst/>
          </a:prstGeom>
        </p:spPr>
      </p:pic>
      <p:pic>
        <p:nvPicPr>
          <p:cNvPr id="9" name="Picture 8" descr="A person in a grey shirt&#10;&#10;Description automatically generated">
            <a:extLst>
              <a:ext uri="{FF2B5EF4-FFF2-40B4-BE49-F238E27FC236}">
                <a16:creationId xmlns:a16="http://schemas.microsoft.com/office/drawing/2014/main" id="{73616B59-8E20-4A30-29F4-1D7AA7E9D27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03169" y="1722563"/>
            <a:ext cx="4132748" cy="4126240"/>
          </a:xfrm>
          <a:prstGeom prst="rect">
            <a:avLst/>
          </a:prstGeom>
        </p:spPr>
      </p:pic>
    </p:spTree>
    <p:extLst>
      <p:ext uri="{BB962C8B-B14F-4D97-AF65-F5344CB8AC3E}">
        <p14:creationId xmlns:p14="http://schemas.microsoft.com/office/powerpoint/2010/main" val="2941887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D49947-6285-7FB5-E091-5D65EC90FD46}"/>
              </a:ext>
            </a:extLst>
          </p:cNvPr>
          <p:cNvSpPr>
            <a:spLocks noGrp="1"/>
          </p:cNvSpPr>
          <p:nvPr>
            <p:ph idx="1"/>
          </p:nvPr>
        </p:nvSpPr>
        <p:spPr>
          <a:xfrm>
            <a:off x="516834" y="1271245"/>
            <a:ext cx="11156053" cy="4575255"/>
          </a:xfrm>
        </p:spPr>
        <p:txBody>
          <a:bodyPr/>
          <a:lstStyle>
            <a:lvl1pPr>
              <a:lnSpc>
                <a:spcPct val="114000"/>
              </a:lnSpc>
              <a:defRPr/>
            </a:lvl1pPr>
            <a:lvl2pPr>
              <a:lnSpc>
                <a:spcPct val="114000"/>
              </a:lnSpc>
              <a:buClr>
                <a:schemeClr val="accent3"/>
              </a:buClr>
              <a:defRPr/>
            </a:lvl2pPr>
            <a:lvl3pPr>
              <a:lnSpc>
                <a:spcPct val="114000"/>
              </a:lnSpc>
              <a:buClr>
                <a:schemeClr val="accent3"/>
              </a:buClr>
              <a:defRPr/>
            </a:lvl3pPr>
            <a:lvl4pPr>
              <a:lnSpc>
                <a:spcPct val="114000"/>
              </a:lnSpc>
              <a:buClr>
                <a:schemeClr val="accent3"/>
              </a:buClr>
              <a:defRPr/>
            </a:lvl4pPr>
            <a:lvl5pPr>
              <a:lnSpc>
                <a:spcPct val="114000"/>
              </a:lnSpc>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BE778849-68C3-0C1D-6D6B-63DF21E421CF}"/>
              </a:ext>
            </a:extLst>
          </p:cNvPr>
          <p:cNvSpPr>
            <a:spLocks noGrp="1"/>
          </p:cNvSpPr>
          <p:nvPr>
            <p:ph type="title"/>
          </p:nvPr>
        </p:nvSpPr>
        <p:spPr>
          <a:xfrm>
            <a:off x="517525" y="489480"/>
            <a:ext cx="11155361" cy="461665"/>
          </a:xfrm>
        </p:spPr>
        <p:txBody>
          <a:bodyPr/>
          <a:lstStyle>
            <a:lvl1pPr>
              <a:defRPr>
                <a:solidFill>
                  <a:srgbClr val="8A2700"/>
                </a:solidFill>
              </a:defRPr>
            </a:lvl1pPr>
          </a:lstStyle>
          <a:p>
            <a:r>
              <a:rPr lang="en-US" dirty="0"/>
              <a:t>Click to edit Master title style</a:t>
            </a:r>
            <a:endParaRPr lang="en-GB" dirty="0"/>
          </a:p>
        </p:txBody>
      </p:sp>
      <p:pic>
        <p:nvPicPr>
          <p:cNvPr id="4" name="Graphic 3">
            <a:extLst>
              <a:ext uri="{FF2B5EF4-FFF2-40B4-BE49-F238E27FC236}">
                <a16:creationId xmlns:a16="http://schemas.microsoft.com/office/drawing/2014/main" id="{2D82969B-6617-BF66-78E3-2ECDEFB5BE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06099" y="-2194558"/>
            <a:ext cx="8057692" cy="8057692"/>
          </a:xfrm>
          <a:prstGeom prst="rect">
            <a:avLst/>
          </a:prstGeom>
        </p:spPr>
      </p:pic>
    </p:spTree>
    <p:extLst>
      <p:ext uri="{BB962C8B-B14F-4D97-AF65-F5344CB8AC3E}">
        <p14:creationId xmlns:p14="http://schemas.microsoft.com/office/powerpoint/2010/main" val="3193444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4_Title and Content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D49947-6285-7FB5-E091-5D65EC90FD46}"/>
              </a:ext>
            </a:extLst>
          </p:cNvPr>
          <p:cNvSpPr>
            <a:spLocks noGrp="1"/>
          </p:cNvSpPr>
          <p:nvPr>
            <p:ph idx="1"/>
          </p:nvPr>
        </p:nvSpPr>
        <p:spPr>
          <a:xfrm>
            <a:off x="516834" y="1271245"/>
            <a:ext cx="7141265" cy="4575255"/>
          </a:xfrm>
        </p:spPr>
        <p:txBody>
          <a:bodyPr/>
          <a:lstStyle>
            <a:lvl1pPr>
              <a:lnSpc>
                <a:spcPct val="114000"/>
              </a:lnSpc>
              <a:defRPr/>
            </a:lvl1pPr>
            <a:lvl2pPr>
              <a:lnSpc>
                <a:spcPct val="114000"/>
              </a:lnSpc>
              <a:buClr>
                <a:schemeClr val="accent3"/>
              </a:buClr>
              <a:defRPr/>
            </a:lvl2pPr>
            <a:lvl3pPr>
              <a:lnSpc>
                <a:spcPct val="114000"/>
              </a:lnSpc>
              <a:buClr>
                <a:schemeClr val="accent3"/>
              </a:buClr>
              <a:defRPr/>
            </a:lvl3pPr>
            <a:lvl4pPr>
              <a:lnSpc>
                <a:spcPct val="114000"/>
              </a:lnSpc>
              <a:buClr>
                <a:schemeClr val="accent3"/>
              </a:buClr>
              <a:defRPr/>
            </a:lvl4pPr>
            <a:lvl5pPr>
              <a:lnSpc>
                <a:spcPct val="114000"/>
              </a:lnSpc>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BE778849-68C3-0C1D-6D6B-63DF21E421CF}"/>
              </a:ext>
            </a:extLst>
          </p:cNvPr>
          <p:cNvSpPr>
            <a:spLocks noGrp="1"/>
          </p:cNvSpPr>
          <p:nvPr>
            <p:ph type="title"/>
          </p:nvPr>
        </p:nvSpPr>
        <p:spPr>
          <a:xfrm>
            <a:off x="517525" y="489480"/>
            <a:ext cx="11155361" cy="461665"/>
          </a:xfrm>
        </p:spPr>
        <p:txBody>
          <a:bodyPr/>
          <a:lstStyle>
            <a:lvl1pPr>
              <a:defRPr>
                <a:solidFill>
                  <a:srgbClr val="8A2700"/>
                </a:solidFill>
              </a:defRPr>
            </a:lvl1pPr>
          </a:lstStyle>
          <a:p>
            <a:r>
              <a:rPr lang="en-US" dirty="0"/>
              <a:t>Click to edit Master title style</a:t>
            </a:r>
            <a:endParaRPr lang="en-GB" dirty="0"/>
          </a:p>
        </p:txBody>
      </p:sp>
      <p:pic>
        <p:nvPicPr>
          <p:cNvPr id="5" name="Graphic 4">
            <a:extLst>
              <a:ext uri="{FF2B5EF4-FFF2-40B4-BE49-F238E27FC236}">
                <a16:creationId xmlns:a16="http://schemas.microsoft.com/office/drawing/2014/main" id="{DF81DB2A-E5E5-17BB-2D1E-70AEFB47C33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06099" y="-2194558"/>
            <a:ext cx="8057692" cy="8057692"/>
          </a:xfrm>
          <a:prstGeom prst="rect">
            <a:avLst/>
          </a:prstGeom>
        </p:spPr>
      </p:pic>
      <p:pic>
        <p:nvPicPr>
          <p:cNvPr id="10" name="Picture 9" descr="A person and person talking&#10;&#10;Description automatically generated">
            <a:extLst>
              <a:ext uri="{FF2B5EF4-FFF2-40B4-BE49-F238E27FC236}">
                <a16:creationId xmlns:a16="http://schemas.microsoft.com/office/drawing/2014/main" id="{AFC65583-B1A4-D4C0-FD41-98769CF230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03168" y="1707289"/>
            <a:ext cx="4142293" cy="4142293"/>
          </a:xfrm>
          <a:prstGeom prst="rect">
            <a:avLst/>
          </a:prstGeom>
        </p:spPr>
      </p:pic>
    </p:spTree>
    <p:extLst>
      <p:ext uri="{BB962C8B-B14F-4D97-AF65-F5344CB8AC3E}">
        <p14:creationId xmlns:p14="http://schemas.microsoft.com/office/powerpoint/2010/main" val="3164868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78849-68C3-0C1D-6D6B-63DF21E421CF}"/>
              </a:ext>
            </a:extLst>
          </p:cNvPr>
          <p:cNvSpPr>
            <a:spLocks noGrp="1"/>
          </p:cNvSpPr>
          <p:nvPr>
            <p:ph type="title"/>
          </p:nvPr>
        </p:nvSpPr>
        <p:spPr>
          <a:xfrm>
            <a:off x="517526" y="489480"/>
            <a:ext cx="11164958" cy="46166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544242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lose">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77DCD1E-9939-FB4C-4077-BFEF86F4F212}"/>
              </a:ext>
            </a:extLst>
          </p:cNvPr>
          <p:cNvSpPr txBox="1">
            <a:spLocks/>
          </p:cNvSpPr>
          <p:nvPr userDrawn="1"/>
        </p:nvSpPr>
        <p:spPr>
          <a:xfrm>
            <a:off x="353752" y="288337"/>
            <a:ext cx="7181133" cy="1197963"/>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kern="1200">
                <a:solidFill>
                  <a:schemeClr val="accent1"/>
                </a:solidFill>
                <a:latin typeface="+mj-lt"/>
                <a:ea typeface="+mj-ea"/>
                <a:cs typeface="+mj-cs"/>
              </a:defRPr>
            </a:lvl1pPr>
          </a:lstStyle>
          <a:p>
            <a:r>
              <a:rPr lang="en-GB" sz="3200" b="0" dirty="0">
                <a:solidFill>
                  <a:schemeClr val="accent1"/>
                </a:solidFill>
                <a:latin typeface="+mj-lt"/>
                <a:cs typeface="Arial" panose="020B0604020202020204" pitchFamily="34" charset="0"/>
              </a:rPr>
              <a:t>The highest quality person </a:t>
            </a:r>
            <a:br>
              <a:rPr lang="en-GB" sz="3200" b="0" dirty="0">
                <a:solidFill>
                  <a:schemeClr val="accent1"/>
                </a:solidFill>
                <a:latin typeface="+mj-lt"/>
                <a:cs typeface="Arial" panose="020B0604020202020204" pitchFamily="34" charset="0"/>
              </a:rPr>
            </a:br>
            <a:r>
              <a:rPr lang="en-GB" sz="3200" b="0" dirty="0">
                <a:solidFill>
                  <a:schemeClr val="accent1"/>
                </a:solidFill>
                <a:latin typeface="+mj-lt"/>
                <a:cs typeface="Arial" panose="020B0604020202020204" pitchFamily="34" charset="0"/>
              </a:rPr>
              <a:t>centred care for all, always</a:t>
            </a:r>
          </a:p>
        </p:txBody>
      </p:sp>
      <p:sp>
        <p:nvSpPr>
          <p:cNvPr id="2" name="Subtitle 2">
            <a:extLst>
              <a:ext uri="{FF2B5EF4-FFF2-40B4-BE49-F238E27FC236}">
                <a16:creationId xmlns:a16="http://schemas.microsoft.com/office/drawing/2014/main" id="{4B975FB9-E85C-B2C8-B263-23827E01536E}"/>
              </a:ext>
            </a:extLst>
          </p:cNvPr>
          <p:cNvSpPr txBox="1">
            <a:spLocks/>
          </p:cNvSpPr>
          <p:nvPr userDrawn="1"/>
        </p:nvSpPr>
        <p:spPr>
          <a:xfrm>
            <a:off x="365627" y="4594859"/>
            <a:ext cx="4897436" cy="2123658"/>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342900" indent="-342900" algn="l" defTabSz="914400" rtl="0" eaLnBrk="1" latinLnBrk="0" hangingPunct="1">
              <a:lnSpc>
                <a:spcPct val="100000"/>
              </a:lnSpc>
              <a:spcBef>
                <a:spcPts val="800"/>
              </a:spcBef>
              <a:buClr>
                <a:srgbClr val="00AACD"/>
              </a:buClr>
              <a:buSzPct val="120000"/>
              <a:buFont typeface="Symbol" panose="05050102010706020507" pitchFamily="18" charset="2"/>
              <a:buBlip>
                <a:blip r:embed="rId2"/>
              </a:buBlip>
              <a:defRPr lang="en-GB" sz="1600" kern="1200" dirty="0" smtClean="0">
                <a:solidFill>
                  <a:srgbClr val="4A4A49"/>
                </a:solidFill>
                <a:latin typeface="+mn-lt"/>
                <a:ea typeface="+mn-ea"/>
                <a:cs typeface="Arial" panose="020B0604020202020204" pitchFamily="34" charset="0"/>
              </a:defRPr>
            </a:lvl2pPr>
            <a:lvl3pPr marL="684000" indent="-342900" algn="l" defTabSz="914400" rtl="0" eaLnBrk="1" latinLnBrk="0" hangingPunct="1">
              <a:lnSpc>
                <a:spcPct val="100000"/>
              </a:lnSpc>
              <a:spcBef>
                <a:spcPts val="800"/>
              </a:spcBef>
              <a:buClr>
                <a:srgbClr val="00AACD"/>
              </a:buClr>
              <a:buSzPct val="120000"/>
              <a:buFont typeface="Arial" panose="020B0604020202020204" pitchFamily="34" charset="0"/>
              <a:buBlip>
                <a:blip r:embed="rId2"/>
              </a:buBlip>
              <a:defRPr lang="en-GB" sz="1600" kern="1200" dirty="0" smtClean="0">
                <a:solidFill>
                  <a:srgbClr val="4A4A49"/>
                </a:solidFill>
                <a:latin typeface="+mn-lt"/>
                <a:ea typeface="+mn-ea"/>
                <a:cs typeface="Arial" panose="020B0604020202020204" pitchFamily="34" charset="0"/>
              </a:defRPr>
            </a:lvl3pPr>
            <a:lvl4pPr marL="1026000" indent="-342900" algn="l" defTabSz="914400" rtl="0" eaLnBrk="1" latinLnBrk="0" hangingPunct="1">
              <a:lnSpc>
                <a:spcPct val="100000"/>
              </a:lnSpc>
              <a:spcBef>
                <a:spcPts val="800"/>
              </a:spcBef>
              <a:buClr>
                <a:srgbClr val="00AACD"/>
              </a:buClr>
              <a:buSzPct val="120000"/>
              <a:buFont typeface="Arial" panose="020B0604020202020204" pitchFamily="34" charset="0"/>
              <a:buBlip>
                <a:blip r:embed="rId2"/>
              </a:buBlip>
              <a:defRPr lang="en-GB" sz="1600" kern="1200" dirty="0" smtClean="0">
                <a:solidFill>
                  <a:srgbClr val="4A4A49"/>
                </a:solidFill>
                <a:latin typeface="+mn-lt"/>
                <a:ea typeface="+mn-ea"/>
                <a:cs typeface="Arial" panose="020B0604020202020204" pitchFamily="34" charset="0"/>
              </a:defRPr>
            </a:lvl4pPr>
            <a:lvl5pPr marL="1332000" indent="-342900" algn="l" defTabSz="914400" rtl="0" eaLnBrk="1" latinLnBrk="0" hangingPunct="1">
              <a:lnSpc>
                <a:spcPct val="100000"/>
              </a:lnSpc>
              <a:spcBef>
                <a:spcPts val="800"/>
              </a:spcBef>
              <a:buClr>
                <a:srgbClr val="00AACD"/>
              </a:buClr>
              <a:buSzPct val="120000"/>
              <a:buFont typeface="Arial" panose="020B0604020202020204" pitchFamily="34" charset="0"/>
              <a:buBlip>
                <a:blip r:embed="rId2"/>
              </a:buBlip>
              <a:defRPr lang="en-GB" sz="1600" kern="1200" dirty="0">
                <a:solidFill>
                  <a:srgbClr val="4A4A49"/>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sz="1200" b="0" dirty="0">
                <a:solidFill>
                  <a:schemeClr val="tx1"/>
                </a:solidFill>
                <a:latin typeface="+mn-lt"/>
                <a:cs typeface="Arial" panose="020B0604020202020204" pitchFamily="34" charset="0"/>
              </a:rPr>
              <a:t>Picker Institute Europe</a:t>
            </a:r>
          </a:p>
          <a:p>
            <a:pPr>
              <a:spcBef>
                <a:spcPts val="0"/>
              </a:spcBef>
            </a:pPr>
            <a:r>
              <a:rPr lang="en-GB" sz="1100" b="0" dirty="0">
                <a:solidFill>
                  <a:schemeClr val="tx1"/>
                </a:solidFill>
                <a:latin typeface="+mn-lt"/>
                <a:cs typeface="Arial" panose="020B0604020202020204" pitchFamily="34" charset="0"/>
              </a:rPr>
              <a:t>Suite 6, Fountain House</a:t>
            </a:r>
          </a:p>
          <a:p>
            <a:pPr>
              <a:spcBef>
                <a:spcPts val="0"/>
              </a:spcBef>
            </a:pPr>
            <a:r>
              <a:rPr lang="en-GB" sz="1100" b="0" dirty="0">
                <a:solidFill>
                  <a:schemeClr val="tx1"/>
                </a:solidFill>
                <a:latin typeface="+mn-lt"/>
                <a:cs typeface="Arial" panose="020B0604020202020204" pitchFamily="34" charset="0"/>
              </a:rPr>
              <a:t>1200 Parkway Court</a:t>
            </a:r>
          </a:p>
          <a:p>
            <a:pPr>
              <a:spcBef>
                <a:spcPts val="0"/>
              </a:spcBef>
            </a:pPr>
            <a:r>
              <a:rPr lang="en-GB" sz="1100" b="0" dirty="0">
                <a:solidFill>
                  <a:schemeClr val="tx1"/>
                </a:solidFill>
                <a:latin typeface="+mn-lt"/>
                <a:cs typeface="Arial" panose="020B0604020202020204" pitchFamily="34" charset="0"/>
              </a:rPr>
              <a:t>John Smith Drive</a:t>
            </a:r>
          </a:p>
          <a:p>
            <a:pPr>
              <a:spcBef>
                <a:spcPts val="0"/>
              </a:spcBef>
            </a:pPr>
            <a:r>
              <a:rPr lang="en-GB" sz="1100" b="0" dirty="0">
                <a:solidFill>
                  <a:schemeClr val="tx1"/>
                </a:solidFill>
                <a:latin typeface="+mn-lt"/>
                <a:cs typeface="Arial" panose="020B0604020202020204" pitchFamily="34" charset="0"/>
              </a:rPr>
              <a:t>Oxford OX4 2JY</a:t>
            </a:r>
          </a:p>
          <a:p>
            <a:pPr>
              <a:spcBef>
                <a:spcPts val="0"/>
              </a:spcBef>
            </a:pPr>
            <a:endParaRPr lang="en-GB" sz="1100" b="0" dirty="0">
              <a:solidFill>
                <a:schemeClr val="tx1"/>
              </a:solidFill>
              <a:latin typeface="+mn-lt"/>
              <a:cs typeface="Arial" panose="020B0604020202020204" pitchFamily="34" charset="0"/>
            </a:endParaRPr>
          </a:p>
          <a:p>
            <a:pPr>
              <a:spcBef>
                <a:spcPts val="0"/>
              </a:spcBef>
            </a:pPr>
            <a:endParaRPr lang="en-GB" sz="1100" b="0" dirty="0">
              <a:solidFill>
                <a:schemeClr val="tx1"/>
              </a:solidFill>
              <a:latin typeface="+mn-lt"/>
              <a:cs typeface="Arial" panose="020B0604020202020204" pitchFamily="34" charset="0"/>
            </a:endParaRPr>
          </a:p>
          <a:p>
            <a:pPr>
              <a:spcBef>
                <a:spcPts val="0"/>
              </a:spcBef>
            </a:pPr>
            <a:endParaRPr lang="en-GB" sz="1100" b="0" dirty="0">
              <a:solidFill>
                <a:schemeClr val="tx1"/>
              </a:solidFill>
              <a:latin typeface="+mn-lt"/>
              <a:cs typeface="Arial" panose="020B0604020202020204" pitchFamily="34" charset="0"/>
            </a:endParaRPr>
          </a:p>
          <a:p>
            <a:pPr>
              <a:spcBef>
                <a:spcPts val="0"/>
              </a:spcBef>
            </a:pPr>
            <a:endParaRPr lang="en-GB" sz="1100" b="0" dirty="0">
              <a:solidFill>
                <a:schemeClr val="tx1"/>
              </a:solidFill>
              <a:latin typeface="+mn-lt"/>
              <a:cs typeface="Arial" panose="020B0604020202020204" pitchFamily="34" charset="0"/>
            </a:endParaRPr>
          </a:p>
          <a:p>
            <a:pPr>
              <a:spcBef>
                <a:spcPts val="0"/>
              </a:spcBef>
            </a:pPr>
            <a:endParaRPr lang="en-GB" sz="1100" b="0" dirty="0">
              <a:solidFill>
                <a:schemeClr val="tx1"/>
              </a:solidFill>
              <a:latin typeface="+mn-lt"/>
              <a:cs typeface="Arial" panose="020B0604020202020204" pitchFamily="34" charset="0"/>
            </a:endParaRPr>
          </a:p>
          <a:p>
            <a:pPr>
              <a:spcBef>
                <a:spcPts val="0"/>
              </a:spcBef>
            </a:pPr>
            <a:r>
              <a:rPr lang="en-GB" sz="900" b="0" dirty="0">
                <a:solidFill>
                  <a:schemeClr val="tx1"/>
                </a:solidFill>
                <a:latin typeface="+mn-lt"/>
                <a:cs typeface="Arial" panose="020B0604020202020204" pitchFamily="34" charset="0"/>
              </a:rPr>
              <a:t>Charity registered in England and Wales: 1081688</a:t>
            </a:r>
          </a:p>
          <a:p>
            <a:pPr>
              <a:spcBef>
                <a:spcPts val="0"/>
              </a:spcBef>
            </a:pPr>
            <a:r>
              <a:rPr lang="en-GB" sz="900" b="0" dirty="0">
                <a:solidFill>
                  <a:schemeClr val="tx1"/>
                </a:solidFill>
                <a:latin typeface="+mn-lt"/>
                <a:cs typeface="Arial" panose="020B0604020202020204" pitchFamily="34" charset="0"/>
              </a:rPr>
              <a:t>Charity registered in Scotland: SC045048</a:t>
            </a:r>
          </a:p>
          <a:p>
            <a:pPr>
              <a:spcBef>
                <a:spcPts val="0"/>
              </a:spcBef>
            </a:pPr>
            <a:r>
              <a:rPr lang="en-GB" sz="900" b="0" dirty="0">
                <a:solidFill>
                  <a:schemeClr val="tx1"/>
                </a:solidFill>
                <a:latin typeface="+mn-lt"/>
                <a:cs typeface="Arial" panose="020B0604020202020204" pitchFamily="34" charset="0"/>
              </a:rPr>
              <a:t>Company limited by guarantee registered in England and Wales</a:t>
            </a:r>
          </a:p>
        </p:txBody>
      </p:sp>
      <p:pic>
        <p:nvPicPr>
          <p:cNvPr id="4" name="Picture 3" descr="A blue circle with white letters on it&#10;&#10;Description automatically generated">
            <a:extLst>
              <a:ext uri="{FF2B5EF4-FFF2-40B4-BE49-F238E27FC236}">
                <a16:creationId xmlns:a16="http://schemas.microsoft.com/office/drawing/2014/main" id="{D47CE1E9-B235-C6B7-0AF2-59BE9739B6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23283" y="5711851"/>
            <a:ext cx="330200" cy="330200"/>
          </a:xfrm>
          <a:prstGeom prst="rect">
            <a:avLst/>
          </a:prstGeom>
        </p:spPr>
      </p:pic>
      <p:sp>
        <p:nvSpPr>
          <p:cNvPr id="5" name="TextBox 4">
            <a:extLst>
              <a:ext uri="{FF2B5EF4-FFF2-40B4-BE49-F238E27FC236}">
                <a16:creationId xmlns:a16="http://schemas.microsoft.com/office/drawing/2014/main" id="{CEE73968-468B-C23D-E806-5458DEBE6251}"/>
              </a:ext>
            </a:extLst>
          </p:cNvPr>
          <p:cNvSpPr txBox="1"/>
          <p:nvPr userDrawn="1"/>
        </p:nvSpPr>
        <p:spPr>
          <a:xfrm>
            <a:off x="657341" y="5701751"/>
            <a:ext cx="160881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dirty="0">
                <a:solidFill>
                  <a:schemeClr val="tx1"/>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@pickereurope</a:t>
            </a:r>
            <a:endParaRPr lang="en-GB" sz="1400" b="0" i="0" u="none" strike="noStrike" dirty="0">
              <a:solidFill>
                <a:schemeClr val="tx1"/>
              </a:solidFill>
              <a:effectLst/>
              <a:latin typeface="Arial" panose="020B0604020202020204" pitchFamily="34" charset="0"/>
              <a:cs typeface="Arial" panose="020B0604020202020204" pitchFamily="34" charset="0"/>
            </a:endParaRPr>
          </a:p>
          <a:p>
            <a:endParaRPr lang="en-GB" dirty="0"/>
          </a:p>
        </p:txBody>
      </p:sp>
      <p:pic>
        <p:nvPicPr>
          <p:cNvPr id="8" name="Picture 7" descr="A white x on a black background&#10;&#10;Description automatically generated">
            <a:extLst>
              <a:ext uri="{FF2B5EF4-FFF2-40B4-BE49-F238E27FC236}">
                <a16:creationId xmlns:a16="http://schemas.microsoft.com/office/drawing/2014/main" id="{3CE2EF18-79B1-0BB3-5E1F-5A0A9ADC05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752" y="5710328"/>
            <a:ext cx="308758" cy="308758"/>
          </a:xfrm>
          <a:prstGeom prst="rect">
            <a:avLst/>
          </a:prstGeom>
        </p:spPr>
      </p:pic>
      <p:sp>
        <p:nvSpPr>
          <p:cNvPr id="10" name="TextBox 9">
            <a:extLst>
              <a:ext uri="{FF2B5EF4-FFF2-40B4-BE49-F238E27FC236}">
                <a16:creationId xmlns:a16="http://schemas.microsoft.com/office/drawing/2014/main" id="{A529ECB2-ACF3-5E8C-AB5E-FF7E4864AD00}"/>
              </a:ext>
            </a:extLst>
          </p:cNvPr>
          <p:cNvSpPr txBox="1"/>
          <p:nvPr userDrawn="1"/>
        </p:nvSpPr>
        <p:spPr>
          <a:xfrm>
            <a:off x="2633934" y="5701750"/>
            <a:ext cx="3307967" cy="584775"/>
          </a:xfrm>
          <a:prstGeom prst="rect">
            <a:avLst/>
          </a:prstGeom>
          <a:noFill/>
        </p:spPr>
        <p:txBody>
          <a:bodyPr wrap="square" rtlCol="0">
            <a:spAutoFit/>
          </a:bodyPr>
          <a:lstStyle/>
          <a:p>
            <a:pPr algn="l" fontAlgn="base"/>
            <a:r>
              <a:rPr lang="en-GB" sz="1400" b="0" i="0" u="none" strike="noStrike" dirty="0">
                <a:solidFill>
                  <a:schemeClr val="tx1"/>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/picker-institute-europe</a:t>
            </a:r>
            <a:endParaRPr lang="en-GB" sz="1400" b="0" i="0" u="none" strike="noStrike" dirty="0">
              <a:solidFill>
                <a:schemeClr val="tx1"/>
              </a:solidFill>
              <a:effectLst/>
              <a:latin typeface="Arial" panose="020B0604020202020204" pitchFamily="34" charset="0"/>
              <a:cs typeface="Arial" panose="020B0604020202020204" pitchFamily="34" charset="0"/>
            </a:endParaRPr>
          </a:p>
          <a:p>
            <a:endParaRPr lang="en-GB" dirty="0"/>
          </a:p>
        </p:txBody>
      </p:sp>
      <p:sp>
        <p:nvSpPr>
          <p:cNvPr id="11" name="TextBox 10">
            <a:extLst>
              <a:ext uri="{FF2B5EF4-FFF2-40B4-BE49-F238E27FC236}">
                <a16:creationId xmlns:a16="http://schemas.microsoft.com/office/drawing/2014/main" id="{F807AD48-FFB3-9652-1BC4-BD836C38BDE8}"/>
              </a:ext>
            </a:extLst>
          </p:cNvPr>
          <p:cNvSpPr txBox="1"/>
          <p:nvPr userDrawn="1"/>
        </p:nvSpPr>
        <p:spPr>
          <a:xfrm>
            <a:off x="2258794" y="4558901"/>
            <a:ext cx="2790701" cy="877163"/>
          </a:xfrm>
          <a:prstGeom prst="rect">
            <a:avLst/>
          </a:prstGeom>
          <a:noFill/>
        </p:spPr>
        <p:txBody>
          <a:bodyPr wrap="square" rtlCol="0">
            <a:spAutoFit/>
          </a:bodyPr>
          <a:lstStyle/>
          <a:p>
            <a:pPr>
              <a:spcBef>
                <a:spcPts val="0"/>
              </a:spcBef>
            </a:pPr>
            <a:r>
              <a:rPr lang="en-GB" sz="1100" b="0" dirty="0">
                <a:solidFill>
                  <a:schemeClr val="tx1"/>
                </a:solidFill>
                <a:latin typeface="+mn-lt"/>
                <a:cs typeface="Arial" panose="020B0604020202020204" pitchFamily="34" charset="0"/>
              </a:rPr>
              <a:t>Tel: + 44 (0) 1865 208100     </a:t>
            </a:r>
          </a:p>
          <a:p>
            <a:pPr>
              <a:spcBef>
                <a:spcPts val="0"/>
              </a:spcBef>
            </a:pPr>
            <a:r>
              <a:rPr lang="en-GB" sz="1100" b="0" dirty="0" err="1">
                <a:solidFill>
                  <a:schemeClr val="tx1"/>
                </a:solidFill>
                <a:latin typeface="+mn-lt"/>
                <a:cs typeface="Arial" panose="020B0604020202020204" pitchFamily="34" charset="0"/>
              </a:rPr>
              <a:t>info@pickereurope.ac.uk</a:t>
            </a:r>
            <a:r>
              <a:rPr lang="en-GB" sz="1100" b="0" dirty="0">
                <a:solidFill>
                  <a:schemeClr val="tx1"/>
                </a:solidFill>
                <a:latin typeface="+mn-lt"/>
                <a:cs typeface="Arial" panose="020B0604020202020204" pitchFamily="34" charset="0"/>
              </a:rPr>
              <a:t>     </a:t>
            </a:r>
          </a:p>
          <a:p>
            <a:pPr>
              <a:spcBef>
                <a:spcPts val="0"/>
              </a:spcBef>
            </a:pPr>
            <a:r>
              <a:rPr lang="en-GB" sz="1100" b="0" dirty="0">
                <a:solidFill>
                  <a:schemeClr val="tx1"/>
                </a:solidFill>
                <a:latin typeface="+mn-lt"/>
                <a:cs typeface="Arial" panose="020B0604020202020204" pitchFamily="34" charset="0"/>
              </a:rPr>
              <a:t>https://</a:t>
            </a:r>
            <a:r>
              <a:rPr lang="en-GB" sz="1100" b="0" dirty="0" err="1">
                <a:solidFill>
                  <a:schemeClr val="tx1"/>
                </a:solidFill>
                <a:latin typeface="+mn-lt"/>
                <a:cs typeface="Arial" panose="020B0604020202020204" pitchFamily="34" charset="0"/>
              </a:rPr>
              <a:t>picker.org</a:t>
            </a:r>
            <a:endParaRPr lang="en-GB" sz="1100" b="0" dirty="0">
              <a:solidFill>
                <a:schemeClr val="tx1"/>
              </a:solidFill>
              <a:latin typeface="+mn-lt"/>
              <a:cs typeface="Arial" panose="020B0604020202020204" pitchFamily="34" charset="0"/>
            </a:endParaRPr>
          </a:p>
          <a:p>
            <a:endParaRPr lang="en-GB" dirty="0"/>
          </a:p>
        </p:txBody>
      </p:sp>
      <p:pic>
        <p:nvPicPr>
          <p:cNvPr id="9" name="Graphic 8">
            <a:extLst>
              <a:ext uri="{FF2B5EF4-FFF2-40B4-BE49-F238E27FC236}">
                <a16:creationId xmlns:a16="http://schemas.microsoft.com/office/drawing/2014/main" id="{D7F7DCAC-B2DB-31CD-2736-B290D9C9A3C2}"/>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6088083" y="-2251329"/>
            <a:ext cx="8092941" cy="8092941"/>
          </a:xfrm>
          <a:prstGeom prst="rect">
            <a:avLst/>
          </a:prstGeom>
        </p:spPr>
      </p:pic>
    </p:spTree>
    <p:extLst>
      <p:ext uri="{BB962C8B-B14F-4D97-AF65-F5344CB8AC3E}">
        <p14:creationId xmlns:p14="http://schemas.microsoft.com/office/powerpoint/2010/main" val="2609916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8E75D-5E60-5A06-6C8B-2348C8D1ABF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ED1DB0-2A92-0D49-0DEB-1BE2EA53F6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A59131F-A424-195A-5534-D2881391CB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433DA03-5698-1394-CB6F-E232DE989D3C}"/>
              </a:ext>
            </a:extLst>
          </p:cNvPr>
          <p:cNvSpPr>
            <a:spLocks noGrp="1"/>
          </p:cNvSpPr>
          <p:nvPr>
            <p:ph type="dt" sz="half" idx="10"/>
          </p:nvPr>
        </p:nvSpPr>
        <p:spPr/>
        <p:txBody>
          <a:bodyPr/>
          <a:lstStyle/>
          <a:p>
            <a:fld id="{3D042841-DECB-4756-A8D6-75B816E60394}" type="datetimeFigureOut">
              <a:rPr lang="en-GB" smtClean="0"/>
              <a:t>04/08/2026</a:t>
            </a:fld>
            <a:endParaRPr lang="en-GB" dirty="0"/>
          </a:p>
        </p:txBody>
      </p:sp>
      <p:sp>
        <p:nvSpPr>
          <p:cNvPr id="6" name="Footer Placeholder 5">
            <a:extLst>
              <a:ext uri="{FF2B5EF4-FFF2-40B4-BE49-F238E27FC236}">
                <a16:creationId xmlns:a16="http://schemas.microsoft.com/office/drawing/2014/main" id="{A5BE2B27-62BF-7A21-741A-AA29ED9AF50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60F7731-8FAD-260A-4628-1F15B4CF013A}"/>
              </a:ext>
            </a:extLst>
          </p:cNvPr>
          <p:cNvSpPr>
            <a:spLocks noGrp="1"/>
          </p:cNvSpPr>
          <p:nvPr>
            <p:ph type="sldNum" sz="quarter" idx="12"/>
          </p:nvPr>
        </p:nvSpPr>
        <p:spPr/>
        <p:txBody>
          <a:bodyPr/>
          <a:lstStyle/>
          <a:p>
            <a:fld id="{90BEEC74-1992-46C4-8A59-8145ECD20EDA}" type="slidenum">
              <a:rPr lang="en-GB" smtClean="0"/>
              <a:t>‹#›</a:t>
            </a:fld>
            <a:endParaRPr lang="en-GB" dirty="0"/>
          </a:p>
        </p:txBody>
      </p:sp>
    </p:spTree>
    <p:extLst>
      <p:ext uri="{BB962C8B-B14F-4D97-AF65-F5344CB8AC3E}">
        <p14:creationId xmlns:p14="http://schemas.microsoft.com/office/powerpoint/2010/main" val="166217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BAADD-D53A-D942-EA4A-419B46AD6954}"/>
              </a:ext>
            </a:extLst>
          </p:cNvPr>
          <p:cNvSpPr>
            <a:spLocks noGrp="1"/>
          </p:cNvSpPr>
          <p:nvPr>
            <p:ph type="ctrTitle" hasCustomPrompt="1"/>
          </p:nvPr>
        </p:nvSpPr>
        <p:spPr>
          <a:xfrm>
            <a:off x="517526" y="489480"/>
            <a:ext cx="5578474" cy="461665"/>
          </a:xfrm>
        </p:spPr>
        <p:txBody>
          <a:bodyPr wrap="square" anchor="t">
            <a:spAutoFit/>
          </a:bodyPr>
          <a:lstStyle>
            <a:lvl1pPr algn="l">
              <a:defRPr sz="3000">
                <a:solidFill>
                  <a:srgbClr val="007B4E"/>
                </a:solidFill>
              </a:defRPr>
            </a:lvl1pPr>
          </a:lstStyle>
          <a:p>
            <a:r>
              <a:rPr lang="en-GB" dirty="0"/>
              <a:t>Presentation Title</a:t>
            </a:r>
          </a:p>
        </p:txBody>
      </p:sp>
      <p:sp>
        <p:nvSpPr>
          <p:cNvPr id="3" name="Subtitle 2">
            <a:extLst>
              <a:ext uri="{FF2B5EF4-FFF2-40B4-BE49-F238E27FC236}">
                <a16:creationId xmlns:a16="http://schemas.microsoft.com/office/drawing/2014/main" id="{259EB21C-0AC3-0A25-AFCE-01360AC1F7EF}"/>
              </a:ext>
            </a:extLst>
          </p:cNvPr>
          <p:cNvSpPr>
            <a:spLocks noGrp="1"/>
          </p:cNvSpPr>
          <p:nvPr>
            <p:ph type="subTitle" idx="1" hasCustomPrompt="1"/>
          </p:nvPr>
        </p:nvSpPr>
        <p:spPr>
          <a:xfrm>
            <a:off x="517526" y="1283621"/>
            <a:ext cx="5578474" cy="779802"/>
          </a:xfrm>
        </p:spPr>
        <p:txBody>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br>
              <a:rPr lang="en-GB" dirty="0"/>
            </a:br>
            <a:r>
              <a:rPr lang="en-GB" dirty="0"/>
              <a:t>Date</a:t>
            </a:r>
          </a:p>
        </p:txBody>
      </p:sp>
      <p:sp>
        <p:nvSpPr>
          <p:cNvPr id="5" name="Oval 4" hidden="1">
            <a:extLst>
              <a:ext uri="{FF2B5EF4-FFF2-40B4-BE49-F238E27FC236}">
                <a16:creationId xmlns:a16="http://schemas.microsoft.com/office/drawing/2014/main" id="{48EAAC37-BD99-349E-8C25-C08A69F30647}"/>
              </a:ext>
            </a:extLst>
          </p:cNvPr>
          <p:cNvSpPr>
            <a:spLocks noChangeAspect="1"/>
          </p:cNvSpPr>
          <p:nvPr userDrawn="1"/>
        </p:nvSpPr>
        <p:spPr>
          <a:xfrm>
            <a:off x="6599976" y="-1639254"/>
            <a:ext cx="6912000" cy="6913289"/>
          </a:xfrm>
          <a:prstGeom prst="ellipse">
            <a:avLst/>
          </a:prstGeom>
          <a:noFill/>
          <a:ln w="11080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descr="A close-up of a logo&#10;&#10;Description automatically generated">
            <a:extLst>
              <a:ext uri="{FF2B5EF4-FFF2-40B4-BE49-F238E27FC236}">
                <a16:creationId xmlns:a16="http://schemas.microsoft.com/office/drawing/2014/main" id="{4300CC83-2246-855C-3DC0-38E3EA1EC4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8129" y="6096399"/>
            <a:ext cx="1305464" cy="581142"/>
          </a:xfrm>
          <a:prstGeom prst="rect">
            <a:avLst/>
          </a:prstGeom>
        </p:spPr>
      </p:pic>
      <p:pic>
        <p:nvPicPr>
          <p:cNvPr id="6" name="Picture 5" descr="Two people looking at something&#10;&#10;Description automatically generated">
            <a:extLst>
              <a:ext uri="{FF2B5EF4-FFF2-40B4-BE49-F238E27FC236}">
                <a16:creationId xmlns:a16="http://schemas.microsoft.com/office/drawing/2014/main" id="{032D1DFC-EF6F-CB30-382E-0F879F18DE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81685" y="-1998316"/>
            <a:ext cx="7843284" cy="7855656"/>
          </a:xfrm>
          <a:prstGeom prst="rect">
            <a:avLst/>
          </a:prstGeom>
        </p:spPr>
      </p:pic>
    </p:spTree>
    <p:extLst>
      <p:ext uri="{BB962C8B-B14F-4D97-AF65-F5344CB8AC3E}">
        <p14:creationId xmlns:p14="http://schemas.microsoft.com/office/powerpoint/2010/main" val="3368331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735D01F-5597-65B1-1301-4ABC45974CCB}"/>
              </a:ext>
            </a:extLst>
          </p:cNvPr>
          <p:cNvSpPr>
            <a:spLocks noGrp="1"/>
          </p:cNvSpPr>
          <p:nvPr>
            <p:ph type="ctrTitle" hasCustomPrompt="1"/>
          </p:nvPr>
        </p:nvSpPr>
        <p:spPr>
          <a:xfrm>
            <a:off x="517526" y="489480"/>
            <a:ext cx="5578474" cy="461665"/>
          </a:xfrm>
        </p:spPr>
        <p:txBody>
          <a:bodyPr wrap="square" anchor="t">
            <a:spAutoFit/>
          </a:bodyPr>
          <a:lstStyle>
            <a:lvl1pPr algn="l">
              <a:defRPr sz="3000">
                <a:solidFill>
                  <a:srgbClr val="1E445C"/>
                </a:solidFill>
              </a:defRPr>
            </a:lvl1pPr>
          </a:lstStyle>
          <a:p>
            <a:r>
              <a:rPr lang="en-GB" dirty="0"/>
              <a:t>Presentation Title</a:t>
            </a:r>
          </a:p>
        </p:txBody>
      </p:sp>
      <p:sp>
        <p:nvSpPr>
          <p:cNvPr id="2" name="Subtitle 2">
            <a:extLst>
              <a:ext uri="{FF2B5EF4-FFF2-40B4-BE49-F238E27FC236}">
                <a16:creationId xmlns:a16="http://schemas.microsoft.com/office/drawing/2014/main" id="{FAF9EA1A-37D8-2130-CE82-6B99D3B9920D}"/>
              </a:ext>
            </a:extLst>
          </p:cNvPr>
          <p:cNvSpPr>
            <a:spLocks noGrp="1"/>
          </p:cNvSpPr>
          <p:nvPr>
            <p:ph type="subTitle" idx="1" hasCustomPrompt="1"/>
          </p:nvPr>
        </p:nvSpPr>
        <p:spPr>
          <a:xfrm>
            <a:off x="517526" y="1283621"/>
            <a:ext cx="5578474" cy="779802"/>
          </a:xfrm>
        </p:spPr>
        <p:txBody>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br>
              <a:rPr lang="en-GB" dirty="0"/>
            </a:br>
            <a:r>
              <a:rPr lang="en-GB" dirty="0"/>
              <a:t>Date</a:t>
            </a:r>
          </a:p>
        </p:txBody>
      </p:sp>
      <p:pic>
        <p:nvPicPr>
          <p:cNvPr id="3" name="Picture 2" descr="A close-up of a logo&#10;&#10;Description automatically generated">
            <a:extLst>
              <a:ext uri="{FF2B5EF4-FFF2-40B4-BE49-F238E27FC236}">
                <a16:creationId xmlns:a16="http://schemas.microsoft.com/office/drawing/2014/main" id="{B49347DE-72AE-7FA0-F8B3-0D7F2D0BC1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8129" y="6096399"/>
            <a:ext cx="1305464" cy="581142"/>
          </a:xfrm>
          <a:prstGeom prst="rect">
            <a:avLst/>
          </a:prstGeom>
        </p:spPr>
      </p:pic>
      <p:pic>
        <p:nvPicPr>
          <p:cNvPr id="4" name="Picture 3" descr="A person in a grey shirt&#10;&#10;Description automatically generated">
            <a:extLst>
              <a:ext uri="{FF2B5EF4-FFF2-40B4-BE49-F238E27FC236}">
                <a16:creationId xmlns:a16="http://schemas.microsoft.com/office/drawing/2014/main" id="{D25D9329-4A5B-C5AD-AEAE-F3EC51B0C5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88592" y="-1985193"/>
            <a:ext cx="7848602" cy="7836242"/>
          </a:xfrm>
          <a:prstGeom prst="rect">
            <a:avLst/>
          </a:prstGeom>
        </p:spPr>
      </p:pic>
    </p:spTree>
    <p:extLst>
      <p:ext uri="{BB962C8B-B14F-4D97-AF65-F5344CB8AC3E}">
        <p14:creationId xmlns:p14="http://schemas.microsoft.com/office/powerpoint/2010/main" val="17187703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2">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735D01F-5597-65B1-1301-4ABC45974CCB}"/>
              </a:ext>
            </a:extLst>
          </p:cNvPr>
          <p:cNvSpPr>
            <a:spLocks noGrp="1"/>
          </p:cNvSpPr>
          <p:nvPr>
            <p:ph type="ctrTitle" hasCustomPrompt="1"/>
          </p:nvPr>
        </p:nvSpPr>
        <p:spPr>
          <a:xfrm>
            <a:off x="517526" y="489480"/>
            <a:ext cx="5578474" cy="461665"/>
          </a:xfrm>
        </p:spPr>
        <p:txBody>
          <a:bodyPr wrap="square" anchor="t">
            <a:spAutoFit/>
          </a:bodyPr>
          <a:lstStyle>
            <a:lvl1pPr algn="l">
              <a:defRPr sz="3000">
                <a:solidFill>
                  <a:srgbClr val="1E445C"/>
                </a:solidFill>
              </a:defRPr>
            </a:lvl1pPr>
          </a:lstStyle>
          <a:p>
            <a:r>
              <a:rPr lang="en-GB" dirty="0"/>
              <a:t>Presentation Title</a:t>
            </a:r>
          </a:p>
        </p:txBody>
      </p:sp>
      <p:sp>
        <p:nvSpPr>
          <p:cNvPr id="2" name="Subtitle 2">
            <a:extLst>
              <a:ext uri="{FF2B5EF4-FFF2-40B4-BE49-F238E27FC236}">
                <a16:creationId xmlns:a16="http://schemas.microsoft.com/office/drawing/2014/main" id="{FAF9EA1A-37D8-2130-CE82-6B99D3B9920D}"/>
              </a:ext>
            </a:extLst>
          </p:cNvPr>
          <p:cNvSpPr>
            <a:spLocks noGrp="1"/>
          </p:cNvSpPr>
          <p:nvPr>
            <p:ph type="subTitle" idx="1" hasCustomPrompt="1"/>
          </p:nvPr>
        </p:nvSpPr>
        <p:spPr>
          <a:xfrm>
            <a:off x="517526" y="1283621"/>
            <a:ext cx="5578474" cy="779802"/>
          </a:xfrm>
        </p:spPr>
        <p:txBody>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br>
              <a:rPr lang="en-GB" dirty="0"/>
            </a:br>
            <a:r>
              <a:rPr lang="en-GB" dirty="0"/>
              <a:t>Date</a:t>
            </a:r>
          </a:p>
        </p:txBody>
      </p:sp>
      <p:pic>
        <p:nvPicPr>
          <p:cNvPr id="3" name="Picture 2" descr="A close-up of a logo&#10;&#10;Description automatically generated">
            <a:extLst>
              <a:ext uri="{FF2B5EF4-FFF2-40B4-BE49-F238E27FC236}">
                <a16:creationId xmlns:a16="http://schemas.microsoft.com/office/drawing/2014/main" id="{B49347DE-72AE-7FA0-F8B3-0D7F2D0BC1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8129" y="6096399"/>
            <a:ext cx="1305464" cy="581142"/>
          </a:xfrm>
          <a:prstGeom prst="rect">
            <a:avLst/>
          </a:prstGeom>
        </p:spPr>
      </p:pic>
      <p:pic>
        <p:nvPicPr>
          <p:cNvPr id="4" name="Picture 3" descr="A person and person looking at each other&#10;&#10;Description automatically generated">
            <a:extLst>
              <a:ext uri="{FF2B5EF4-FFF2-40B4-BE49-F238E27FC236}">
                <a16:creationId xmlns:a16="http://schemas.microsoft.com/office/drawing/2014/main" id="{4F3D0A36-B158-F283-EC98-9C6AE47941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83042" y="-2001140"/>
            <a:ext cx="7873380" cy="7860981"/>
          </a:xfrm>
          <a:prstGeom prst="rect">
            <a:avLst/>
          </a:prstGeom>
        </p:spPr>
      </p:pic>
    </p:spTree>
    <p:extLst>
      <p:ext uri="{BB962C8B-B14F-4D97-AF65-F5344CB8AC3E}">
        <p14:creationId xmlns:p14="http://schemas.microsoft.com/office/powerpoint/2010/main" val="41323312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0307D60-218F-6E38-8F9C-6B03EF3ABC4A}"/>
              </a:ext>
            </a:extLst>
          </p:cNvPr>
          <p:cNvSpPr>
            <a:spLocks noGrp="1"/>
          </p:cNvSpPr>
          <p:nvPr>
            <p:ph type="ctrTitle" hasCustomPrompt="1"/>
          </p:nvPr>
        </p:nvSpPr>
        <p:spPr>
          <a:xfrm>
            <a:off x="517526" y="489480"/>
            <a:ext cx="5578474" cy="461665"/>
          </a:xfrm>
        </p:spPr>
        <p:txBody>
          <a:bodyPr wrap="square" anchor="t">
            <a:spAutoFit/>
          </a:bodyPr>
          <a:lstStyle>
            <a:lvl1pPr algn="l">
              <a:defRPr sz="3000">
                <a:solidFill>
                  <a:schemeClr val="accent3"/>
                </a:solidFill>
              </a:defRPr>
            </a:lvl1pPr>
          </a:lstStyle>
          <a:p>
            <a:r>
              <a:rPr lang="en-GB" dirty="0"/>
              <a:t>Presentation Title</a:t>
            </a:r>
          </a:p>
        </p:txBody>
      </p:sp>
      <p:sp>
        <p:nvSpPr>
          <p:cNvPr id="2" name="Subtitle 2">
            <a:extLst>
              <a:ext uri="{FF2B5EF4-FFF2-40B4-BE49-F238E27FC236}">
                <a16:creationId xmlns:a16="http://schemas.microsoft.com/office/drawing/2014/main" id="{E3807A03-301F-7FC5-86E9-C7300D1D187D}"/>
              </a:ext>
            </a:extLst>
          </p:cNvPr>
          <p:cNvSpPr>
            <a:spLocks noGrp="1"/>
          </p:cNvSpPr>
          <p:nvPr>
            <p:ph type="subTitle" idx="1" hasCustomPrompt="1"/>
          </p:nvPr>
        </p:nvSpPr>
        <p:spPr>
          <a:xfrm>
            <a:off x="517526" y="1283621"/>
            <a:ext cx="5578474" cy="779802"/>
          </a:xfrm>
        </p:spPr>
        <p:txBody>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br>
              <a:rPr lang="en-GB" dirty="0"/>
            </a:br>
            <a:r>
              <a:rPr lang="en-GB" dirty="0"/>
              <a:t>Date</a:t>
            </a:r>
          </a:p>
        </p:txBody>
      </p:sp>
      <p:pic>
        <p:nvPicPr>
          <p:cNvPr id="3" name="Picture 2" descr="A close-up of a logo&#10;&#10;Description automatically generated">
            <a:extLst>
              <a:ext uri="{FF2B5EF4-FFF2-40B4-BE49-F238E27FC236}">
                <a16:creationId xmlns:a16="http://schemas.microsoft.com/office/drawing/2014/main" id="{A7009060-C72B-E197-2A24-6CA017416F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8129" y="6096399"/>
            <a:ext cx="1305464" cy="581142"/>
          </a:xfrm>
          <a:prstGeom prst="rect">
            <a:avLst/>
          </a:prstGeom>
        </p:spPr>
      </p:pic>
      <p:pic>
        <p:nvPicPr>
          <p:cNvPr id="7" name="Picture 6" descr="A person and person looking at a phone&#10;&#10;Description automatically generated">
            <a:extLst>
              <a:ext uri="{FF2B5EF4-FFF2-40B4-BE49-F238E27FC236}">
                <a16:creationId xmlns:a16="http://schemas.microsoft.com/office/drawing/2014/main" id="{79023047-5269-D39C-CAF4-B354CDAD8A2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1834" y="-2001138"/>
            <a:ext cx="7848602" cy="7860981"/>
          </a:xfrm>
          <a:prstGeom prst="rect">
            <a:avLst/>
          </a:prstGeom>
        </p:spPr>
      </p:pic>
    </p:spTree>
    <p:extLst>
      <p:ext uri="{BB962C8B-B14F-4D97-AF65-F5344CB8AC3E}">
        <p14:creationId xmlns:p14="http://schemas.microsoft.com/office/powerpoint/2010/main" val="2611129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3">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0307D60-218F-6E38-8F9C-6B03EF3ABC4A}"/>
              </a:ext>
            </a:extLst>
          </p:cNvPr>
          <p:cNvSpPr>
            <a:spLocks noGrp="1"/>
          </p:cNvSpPr>
          <p:nvPr>
            <p:ph type="ctrTitle" hasCustomPrompt="1"/>
          </p:nvPr>
        </p:nvSpPr>
        <p:spPr>
          <a:xfrm>
            <a:off x="517526" y="489480"/>
            <a:ext cx="5578474" cy="461665"/>
          </a:xfrm>
        </p:spPr>
        <p:txBody>
          <a:bodyPr wrap="square" anchor="t">
            <a:spAutoFit/>
          </a:bodyPr>
          <a:lstStyle>
            <a:lvl1pPr algn="l">
              <a:defRPr sz="3000">
                <a:solidFill>
                  <a:schemeClr val="accent3"/>
                </a:solidFill>
              </a:defRPr>
            </a:lvl1pPr>
          </a:lstStyle>
          <a:p>
            <a:r>
              <a:rPr lang="en-GB" dirty="0"/>
              <a:t>Presentation Title</a:t>
            </a:r>
          </a:p>
        </p:txBody>
      </p:sp>
      <p:sp>
        <p:nvSpPr>
          <p:cNvPr id="2" name="Subtitle 2">
            <a:extLst>
              <a:ext uri="{FF2B5EF4-FFF2-40B4-BE49-F238E27FC236}">
                <a16:creationId xmlns:a16="http://schemas.microsoft.com/office/drawing/2014/main" id="{E3807A03-301F-7FC5-86E9-C7300D1D187D}"/>
              </a:ext>
            </a:extLst>
          </p:cNvPr>
          <p:cNvSpPr>
            <a:spLocks noGrp="1"/>
          </p:cNvSpPr>
          <p:nvPr>
            <p:ph type="subTitle" idx="1" hasCustomPrompt="1"/>
          </p:nvPr>
        </p:nvSpPr>
        <p:spPr>
          <a:xfrm>
            <a:off x="517526" y="1283621"/>
            <a:ext cx="5578474" cy="779802"/>
          </a:xfrm>
        </p:spPr>
        <p:txBody>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br>
              <a:rPr lang="en-GB" dirty="0"/>
            </a:br>
            <a:r>
              <a:rPr lang="en-GB" dirty="0"/>
              <a:t>Date</a:t>
            </a:r>
          </a:p>
        </p:txBody>
      </p:sp>
      <p:pic>
        <p:nvPicPr>
          <p:cNvPr id="3" name="Picture 2" descr="A close-up of a logo&#10;&#10;Description automatically generated">
            <a:extLst>
              <a:ext uri="{FF2B5EF4-FFF2-40B4-BE49-F238E27FC236}">
                <a16:creationId xmlns:a16="http://schemas.microsoft.com/office/drawing/2014/main" id="{A7009060-C72B-E197-2A24-6CA017416F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8129" y="6096399"/>
            <a:ext cx="1305464" cy="581142"/>
          </a:xfrm>
          <a:prstGeom prst="rect">
            <a:avLst/>
          </a:prstGeom>
        </p:spPr>
      </p:pic>
      <p:pic>
        <p:nvPicPr>
          <p:cNvPr id="7" name="Picture 6" descr="A person and person talking&#10;&#10;Description automatically generated">
            <a:extLst>
              <a:ext uri="{FF2B5EF4-FFF2-40B4-BE49-F238E27FC236}">
                <a16:creationId xmlns:a16="http://schemas.microsoft.com/office/drawing/2014/main" id="{9A5B288E-7E34-D707-B5E9-720335E97F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5999" y="-1965564"/>
            <a:ext cx="7808747" cy="7808747"/>
          </a:xfrm>
          <a:prstGeom prst="rect">
            <a:avLst/>
          </a:prstGeom>
        </p:spPr>
      </p:pic>
    </p:spTree>
    <p:extLst>
      <p:ext uri="{BB962C8B-B14F-4D97-AF65-F5344CB8AC3E}">
        <p14:creationId xmlns:p14="http://schemas.microsoft.com/office/powerpoint/2010/main" val="35190305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052FB-5C5B-1138-CA12-8AF5207C1950}"/>
              </a:ext>
            </a:extLst>
          </p:cNvPr>
          <p:cNvSpPr>
            <a:spLocks noGrp="1"/>
          </p:cNvSpPr>
          <p:nvPr>
            <p:ph type="title" hasCustomPrompt="1"/>
          </p:nvPr>
        </p:nvSpPr>
        <p:spPr>
          <a:xfrm>
            <a:off x="517526" y="489480"/>
            <a:ext cx="5578474" cy="461665"/>
          </a:xfrm>
        </p:spPr>
        <p:txBody>
          <a:bodyPr anchor="t">
            <a:noAutofit/>
          </a:bodyPr>
          <a:lstStyle>
            <a:lvl1pPr>
              <a:defRPr sz="3000">
                <a:solidFill>
                  <a:srgbClr val="007B4E"/>
                </a:solidFill>
              </a:defRPr>
            </a:lvl1pPr>
          </a:lstStyle>
          <a:p>
            <a:r>
              <a:rPr lang="en-GB" dirty="0"/>
              <a:t>Section number</a:t>
            </a:r>
          </a:p>
        </p:txBody>
      </p:sp>
      <p:sp>
        <p:nvSpPr>
          <p:cNvPr id="3" name="Text Placeholder 2">
            <a:extLst>
              <a:ext uri="{FF2B5EF4-FFF2-40B4-BE49-F238E27FC236}">
                <a16:creationId xmlns:a16="http://schemas.microsoft.com/office/drawing/2014/main" id="{FF6EBE32-083C-CC3A-ACC3-50DD4E6AB060}"/>
              </a:ext>
            </a:extLst>
          </p:cNvPr>
          <p:cNvSpPr>
            <a:spLocks noGrp="1"/>
          </p:cNvSpPr>
          <p:nvPr>
            <p:ph type="body" idx="1"/>
          </p:nvPr>
        </p:nvSpPr>
        <p:spPr>
          <a:xfrm>
            <a:off x="517525" y="1286043"/>
            <a:ext cx="5305051" cy="665019"/>
          </a:xfrm>
        </p:spPr>
        <p:txBody>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Graphic 4">
            <a:extLst>
              <a:ext uri="{FF2B5EF4-FFF2-40B4-BE49-F238E27FC236}">
                <a16:creationId xmlns:a16="http://schemas.microsoft.com/office/drawing/2014/main" id="{FBCFBC9F-37D9-CDAF-AA86-CC051990F8E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88083" y="-2242536"/>
            <a:ext cx="8092941" cy="8092941"/>
          </a:xfrm>
          <a:prstGeom prst="rect">
            <a:avLst/>
          </a:prstGeom>
        </p:spPr>
      </p:pic>
    </p:spTree>
    <p:extLst>
      <p:ext uri="{BB962C8B-B14F-4D97-AF65-F5344CB8AC3E}">
        <p14:creationId xmlns:p14="http://schemas.microsoft.com/office/powerpoint/2010/main" val="3193230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9EC06C4-831C-2E81-5BFE-A6430A5CE78B}"/>
              </a:ext>
            </a:extLst>
          </p:cNvPr>
          <p:cNvSpPr>
            <a:spLocks noGrp="1"/>
          </p:cNvSpPr>
          <p:nvPr>
            <p:ph type="title" hasCustomPrompt="1"/>
          </p:nvPr>
        </p:nvSpPr>
        <p:spPr>
          <a:xfrm>
            <a:off x="517526" y="489480"/>
            <a:ext cx="5578474" cy="461665"/>
          </a:xfrm>
        </p:spPr>
        <p:txBody>
          <a:bodyPr anchor="t">
            <a:noAutofit/>
          </a:bodyPr>
          <a:lstStyle>
            <a:lvl1pPr>
              <a:defRPr sz="3000">
                <a:solidFill>
                  <a:srgbClr val="1E445C"/>
                </a:solidFill>
              </a:defRPr>
            </a:lvl1pPr>
          </a:lstStyle>
          <a:p>
            <a:r>
              <a:rPr lang="en-GB" dirty="0"/>
              <a:t>Section number</a:t>
            </a:r>
          </a:p>
        </p:txBody>
      </p:sp>
      <p:sp>
        <p:nvSpPr>
          <p:cNvPr id="2" name="Text Placeholder 2">
            <a:extLst>
              <a:ext uri="{FF2B5EF4-FFF2-40B4-BE49-F238E27FC236}">
                <a16:creationId xmlns:a16="http://schemas.microsoft.com/office/drawing/2014/main" id="{92DE6835-A11A-16EB-BDE4-60875D65367C}"/>
              </a:ext>
            </a:extLst>
          </p:cNvPr>
          <p:cNvSpPr>
            <a:spLocks noGrp="1"/>
          </p:cNvSpPr>
          <p:nvPr>
            <p:ph type="body" idx="1"/>
          </p:nvPr>
        </p:nvSpPr>
        <p:spPr>
          <a:xfrm>
            <a:off x="517525" y="1286043"/>
            <a:ext cx="5305051" cy="665019"/>
          </a:xfrm>
        </p:spPr>
        <p:txBody>
          <a:bodyPr/>
          <a:lstStyle>
            <a:lvl1pPr marL="0" indent="0">
              <a:buNone/>
              <a:defRPr sz="1800">
                <a:solidFill>
                  <a:srgbClr val="4A4A4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6" name="Graphic 15">
            <a:extLst>
              <a:ext uri="{FF2B5EF4-FFF2-40B4-BE49-F238E27FC236}">
                <a16:creationId xmlns:a16="http://schemas.microsoft.com/office/drawing/2014/main" id="{AD8E08DB-795D-9515-E4C6-056DBAEA616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80165" y="-2251679"/>
            <a:ext cx="8092941" cy="8092941"/>
          </a:xfrm>
          <a:prstGeom prst="rect">
            <a:avLst/>
          </a:prstGeom>
        </p:spPr>
      </p:pic>
    </p:spTree>
    <p:extLst>
      <p:ext uri="{BB962C8B-B14F-4D97-AF65-F5344CB8AC3E}">
        <p14:creationId xmlns:p14="http://schemas.microsoft.com/office/powerpoint/2010/main" val="1122166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AEEABBD-F7CB-DCB4-3238-D3712FFF34C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80166" y="-2213026"/>
            <a:ext cx="8057692" cy="8057692"/>
          </a:xfrm>
          <a:prstGeom prst="rect">
            <a:avLst/>
          </a:prstGeom>
        </p:spPr>
      </p:pic>
      <p:sp>
        <p:nvSpPr>
          <p:cNvPr id="5" name="Title 1">
            <a:extLst>
              <a:ext uri="{FF2B5EF4-FFF2-40B4-BE49-F238E27FC236}">
                <a16:creationId xmlns:a16="http://schemas.microsoft.com/office/drawing/2014/main" id="{6CAF1734-FEA8-0745-5907-D6A160F25A17}"/>
              </a:ext>
            </a:extLst>
          </p:cNvPr>
          <p:cNvSpPr>
            <a:spLocks noGrp="1"/>
          </p:cNvSpPr>
          <p:nvPr>
            <p:ph type="title" hasCustomPrompt="1"/>
          </p:nvPr>
        </p:nvSpPr>
        <p:spPr>
          <a:xfrm>
            <a:off x="517526" y="489480"/>
            <a:ext cx="5578474" cy="461665"/>
          </a:xfrm>
        </p:spPr>
        <p:txBody>
          <a:bodyPr anchor="t">
            <a:noAutofit/>
          </a:bodyPr>
          <a:lstStyle>
            <a:lvl1pPr>
              <a:defRPr sz="3000">
                <a:solidFill>
                  <a:schemeClr val="accent3"/>
                </a:solidFill>
              </a:defRPr>
            </a:lvl1pPr>
          </a:lstStyle>
          <a:p>
            <a:r>
              <a:rPr lang="en-GB" dirty="0"/>
              <a:t>Section number</a:t>
            </a:r>
          </a:p>
        </p:txBody>
      </p:sp>
      <p:sp>
        <p:nvSpPr>
          <p:cNvPr id="2" name="Text Placeholder 2">
            <a:extLst>
              <a:ext uri="{FF2B5EF4-FFF2-40B4-BE49-F238E27FC236}">
                <a16:creationId xmlns:a16="http://schemas.microsoft.com/office/drawing/2014/main" id="{5ABD15AD-4890-ED99-833D-87E0E7B4C83B}"/>
              </a:ext>
            </a:extLst>
          </p:cNvPr>
          <p:cNvSpPr>
            <a:spLocks noGrp="1"/>
          </p:cNvSpPr>
          <p:nvPr>
            <p:ph type="body" idx="1"/>
          </p:nvPr>
        </p:nvSpPr>
        <p:spPr>
          <a:xfrm>
            <a:off x="517525" y="1286043"/>
            <a:ext cx="5305051" cy="665019"/>
          </a:xfrm>
        </p:spPr>
        <p:txBody>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228435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AA38D6-603E-E8A1-78B0-FA02925F96FB}"/>
              </a:ext>
            </a:extLst>
          </p:cNvPr>
          <p:cNvSpPr>
            <a:spLocks noGrp="1"/>
          </p:cNvSpPr>
          <p:nvPr>
            <p:ph type="title"/>
          </p:nvPr>
        </p:nvSpPr>
        <p:spPr>
          <a:xfrm>
            <a:off x="517526" y="489480"/>
            <a:ext cx="5578474" cy="461665"/>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D6278CD-77F1-C0DD-6C58-7A8C69A174D1}"/>
              </a:ext>
            </a:extLst>
          </p:cNvPr>
          <p:cNvSpPr>
            <a:spLocks noGrp="1"/>
          </p:cNvSpPr>
          <p:nvPr>
            <p:ph type="body" idx="1"/>
          </p:nvPr>
        </p:nvSpPr>
        <p:spPr>
          <a:xfrm>
            <a:off x="516834" y="1276684"/>
            <a:ext cx="11156054" cy="457525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descr="A close-up of a logo&#10;&#10;Description automatically generated">
            <a:extLst>
              <a:ext uri="{FF2B5EF4-FFF2-40B4-BE49-F238E27FC236}">
                <a16:creationId xmlns:a16="http://schemas.microsoft.com/office/drawing/2014/main" id="{EA136DF0-7DC1-EC21-9747-E184ACBA819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0688129" y="6096399"/>
            <a:ext cx="1305464" cy="581142"/>
          </a:xfrm>
          <a:prstGeom prst="rect">
            <a:avLst/>
          </a:prstGeom>
        </p:spPr>
      </p:pic>
    </p:spTree>
    <p:extLst>
      <p:ext uri="{BB962C8B-B14F-4D97-AF65-F5344CB8AC3E}">
        <p14:creationId xmlns:p14="http://schemas.microsoft.com/office/powerpoint/2010/main" val="1536203886"/>
      </p:ext>
    </p:extLst>
  </p:cSld>
  <p:clrMap bg1="lt1" tx1="dk1" bg2="lt2" tx2="dk2" accent1="accent1" accent2="accent2" accent3="accent3" accent4="accent4" accent5="accent5" accent6="accent6" hlink="hlink" folHlink="folHlink"/>
  <p:sldLayoutIdLst>
    <p:sldLayoutId id="2147483649" r:id="rId1"/>
    <p:sldLayoutId id="2147483704" r:id="rId2"/>
    <p:sldLayoutId id="2147483670" r:id="rId3"/>
    <p:sldLayoutId id="2147483702" r:id="rId4"/>
    <p:sldLayoutId id="2147483671" r:id="rId5"/>
    <p:sldLayoutId id="2147483703" r:id="rId6"/>
    <p:sldLayoutId id="2147483672" r:id="rId7"/>
    <p:sldLayoutId id="2147483673" r:id="rId8"/>
    <p:sldLayoutId id="2147483664" r:id="rId9"/>
    <p:sldLayoutId id="2147483700" r:id="rId10"/>
    <p:sldLayoutId id="2147483705" r:id="rId11"/>
    <p:sldLayoutId id="2147483701" r:id="rId12"/>
    <p:sldLayoutId id="2147483706" r:id="rId13"/>
    <p:sldLayoutId id="2147483699" r:id="rId14"/>
    <p:sldLayoutId id="2147483707" r:id="rId15"/>
    <p:sldLayoutId id="2147483650" r:id="rId16"/>
    <p:sldLayoutId id="2147483698" r:id="rId17"/>
    <p:sldLayoutId id="2147483708" r:id="rId18"/>
  </p:sldLayoutIdLst>
  <p:hf sldNum="0" hdr="0" ftr="0" dt="0"/>
  <p:txStyles>
    <p:titleStyle>
      <a:lvl1pPr algn="l" defTabSz="914400" rtl="0" eaLnBrk="1" latinLnBrk="0" hangingPunct="1">
        <a:lnSpc>
          <a:spcPct val="100000"/>
        </a:lnSpc>
        <a:spcBef>
          <a:spcPct val="0"/>
        </a:spcBef>
        <a:buNone/>
        <a:defRPr sz="3000" b="0" kern="1200">
          <a:solidFill>
            <a:srgbClr val="007B4E"/>
          </a:solidFill>
          <a:latin typeface="+mj-lt"/>
          <a:ea typeface="+mj-ea"/>
          <a:cs typeface="+mj-cs"/>
        </a:defRPr>
      </a:lvl1pPr>
    </p:titleStyle>
    <p:bodyStyle>
      <a:lvl1pPr marL="0" indent="0" algn="l" defTabSz="914400" rtl="0" eaLnBrk="1" latinLnBrk="0" hangingPunct="1">
        <a:lnSpc>
          <a:spcPct val="114000"/>
        </a:lnSpc>
        <a:spcBef>
          <a:spcPts val="1000"/>
        </a:spcBef>
        <a:buFont typeface="Arial" panose="020B0604020202020204" pitchFamily="34" charset="0"/>
        <a:buNone/>
        <a:defRPr sz="1800" b="0" kern="1200">
          <a:solidFill>
            <a:schemeClr val="tx1"/>
          </a:solidFill>
          <a:latin typeface="+mn-lt"/>
          <a:ea typeface="+mn-ea"/>
          <a:cs typeface="+mn-cs"/>
        </a:defRPr>
      </a:lvl1pPr>
      <a:lvl2pPr marL="3429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2pPr>
      <a:lvl3pPr marL="684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3pPr>
      <a:lvl4pPr marL="1026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4pPr>
      <a:lvl5pPr marL="1332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a:solidFill>
            <a:srgbClr val="4A4A49"/>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00C4FF"/>
          </p15:clr>
        </p15:guide>
        <p15:guide id="2" pos="7680" userDrawn="1">
          <p15:clr>
            <a:srgbClr val="00C4FF"/>
          </p15:clr>
        </p15:guide>
        <p15:guide id="3" pos="326" userDrawn="1">
          <p15:clr>
            <a:srgbClr val="00C4FF"/>
          </p15:clr>
        </p15:guide>
        <p15:guide id="4" pos="7353" userDrawn="1">
          <p15:clr>
            <a:srgbClr val="00C4FF"/>
          </p15:clr>
        </p15:guide>
        <p15:guide id="5" orient="horz" userDrawn="1">
          <p15:clr>
            <a:srgbClr val="00C4FF"/>
          </p15:clr>
        </p15:guide>
        <p15:guide id="6" orient="horz" pos="4320" userDrawn="1">
          <p15:clr>
            <a:srgbClr val="00C4FF"/>
          </p15:clr>
        </p15:guide>
        <p15:guide id="7" orient="horz" pos="303" userDrawn="1">
          <p15:clr>
            <a:srgbClr val="00C4FF"/>
          </p15:clr>
        </p15:guide>
        <p15:guide id="8" orient="horz" pos="4016" userDrawn="1">
          <p15:clr>
            <a:srgbClr val="00C4FF"/>
          </p15:clr>
        </p15:guide>
        <p15:guide id="14" orient="horz" pos="3680" userDrawn="1">
          <p15:clr>
            <a:srgbClr val="00C4FF"/>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1.gif"/><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hyperlink" Target="mailto:inpatient@surveycoordination.com" TargetMode="Externa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A4A90-FB70-C74C-FC30-6A1E634FBA94}"/>
              </a:ext>
            </a:extLst>
          </p:cNvPr>
          <p:cNvSpPr>
            <a:spLocks noGrp="1"/>
          </p:cNvSpPr>
          <p:nvPr>
            <p:ph type="ctrTitle"/>
          </p:nvPr>
        </p:nvSpPr>
        <p:spPr>
          <a:xfrm>
            <a:off x="517526" y="489480"/>
            <a:ext cx="5578474" cy="923330"/>
          </a:xfrm>
        </p:spPr>
        <p:txBody>
          <a:bodyPr/>
          <a:lstStyle/>
          <a:p>
            <a:r>
              <a:rPr lang="en-GB" dirty="0"/>
              <a:t>2026 Adult Inpatient Survey (IP26)</a:t>
            </a:r>
          </a:p>
        </p:txBody>
      </p:sp>
      <p:sp>
        <p:nvSpPr>
          <p:cNvPr id="3" name="Subtitle 2">
            <a:extLst>
              <a:ext uri="{FF2B5EF4-FFF2-40B4-BE49-F238E27FC236}">
                <a16:creationId xmlns:a16="http://schemas.microsoft.com/office/drawing/2014/main" id="{4E72537C-3E89-37F9-5BEB-E710A68CEF2B}"/>
              </a:ext>
            </a:extLst>
          </p:cNvPr>
          <p:cNvSpPr>
            <a:spLocks noGrp="1"/>
          </p:cNvSpPr>
          <p:nvPr>
            <p:ph type="subTitle" idx="1"/>
          </p:nvPr>
        </p:nvSpPr>
        <p:spPr>
          <a:xfrm>
            <a:off x="517525" y="1685957"/>
            <a:ext cx="5578474" cy="779802"/>
          </a:xfrm>
        </p:spPr>
        <p:txBody>
          <a:bodyPr/>
          <a:lstStyle/>
          <a:p>
            <a:r>
              <a:rPr lang="en-GB" dirty="0"/>
              <a:t>Trust Webinar 1</a:t>
            </a:r>
          </a:p>
          <a:p>
            <a:r>
              <a:rPr lang="en-GB" dirty="0"/>
              <a:t>Monday 3</a:t>
            </a:r>
            <a:r>
              <a:rPr lang="en-GB" baseline="30000" dirty="0"/>
              <a:t>rd</a:t>
            </a:r>
            <a:r>
              <a:rPr lang="en-GB" dirty="0"/>
              <a:t> August, 2pm – 3.30pm</a:t>
            </a:r>
          </a:p>
        </p:txBody>
      </p:sp>
    </p:spTree>
    <p:extLst>
      <p:ext uri="{BB962C8B-B14F-4D97-AF65-F5344CB8AC3E}">
        <p14:creationId xmlns:p14="http://schemas.microsoft.com/office/powerpoint/2010/main" val="1252087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Transition from child to adult services</a:t>
            </a:r>
          </a:p>
        </p:txBody>
      </p:sp>
      <p:sp>
        <p:nvSpPr>
          <p:cNvPr id="4" name="Content 4"/>
          <p:cNvSpPr txBox="1"/>
          <p:nvPr/>
        </p:nvSpPr>
        <p:spPr>
          <a:xfrm>
            <a:off x="517526" y="1121135"/>
            <a:ext cx="6457206" cy="5590950"/>
          </a:xfrm>
          <a:prstGeom prst="rect">
            <a:avLst/>
          </a:prstGeom>
        </p:spPr>
        <p:txBody>
          <a:bodyPr wrap="square">
            <a:normAutofit/>
          </a:bodyPr>
          <a:lstStyle/>
          <a:p>
            <a:pPr>
              <a:lnSpc>
                <a:spcPct val="114000"/>
              </a:lnSpc>
              <a:spcAft>
                <a:spcPts val="800"/>
              </a:spcAft>
            </a:pPr>
            <a:r>
              <a:rPr lang="en-GB" sz="1400" b="1" dirty="0">
                <a:solidFill>
                  <a:schemeClr val="tx2"/>
                </a:solidFill>
              </a:rPr>
              <a:t>Why it's being raised</a:t>
            </a:r>
          </a:p>
          <a:p>
            <a:pPr marL="285750" indent="-285750">
              <a:lnSpc>
                <a:spcPct val="114000"/>
              </a:lnSpc>
              <a:spcAft>
                <a:spcPts val="800"/>
              </a:spcAft>
              <a:buClr>
                <a:schemeClr val="tx2"/>
              </a:buClr>
              <a:buFont typeface="Courier New" panose="02070309020205020404" pitchFamily="49" charset="0"/>
              <a:buChar char="o"/>
            </a:pPr>
            <a:r>
              <a:rPr lang="en-GB" sz="1200" dirty="0"/>
              <a:t>Patients aged 16 years or older fall within scope of the Adult Inpatient Survey but the questionnaire has no questions on age-appropriate care or transitioning from child to adult services.</a:t>
            </a:r>
          </a:p>
          <a:p>
            <a:pPr marL="285750" indent="-285750">
              <a:lnSpc>
                <a:spcPct val="114000"/>
              </a:lnSpc>
              <a:spcAft>
                <a:spcPts val="800"/>
              </a:spcAft>
              <a:buClr>
                <a:schemeClr val="tx2"/>
              </a:buClr>
              <a:buFont typeface="Courier New" panose="02070309020205020404" pitchFamily="49" charset="0"/>
              <a:buChar char="o"/>
            </a:pPr>
            <a:r>
              <a:rPr lang="en-GB" sz="1200" dirty="0"/>
              <a:t>NHS England guidance (April 2026) confirms 16-17 year olds in adult beds are a distinct group requiring specific provision; the NHS Youth Forum's 2024-25 report on transitional care also highlights significant gaps in transitional care.</a:t>
            </a:r>
          </a:p>
          <a:p>
            <a:pPr>
              <a:lnSpc>
                <a:spcPct val="114000"/>
              </a:lnSpc>
              <a:spcAft>
                <a:spcPts val="800"/>
              </a:spcAft>
            </a:pPr>
            <a:endParaRPr lang="en-GB" sz="1400" dirty="0"/>
          </a:p>
          <a:p>
            <a:pPr>
              <a:lnSpc>
                <a:spcPct val="114000"/>
              </a:lnSpc>
              <a:spcAft>
                <a:spcPts val="800"/>
              </a:spcAft>
            </a:pPr>
            <a:r>
              <a:rPr lang="en-GB" sz="1400" b="1" dirty="0">
                <a:solidFill>
                  <a:schemeClr val="tx2"/>
                </a:solidFill>
              </a:rPr>
              <a:t>The challenge: small base numbers</a:t>
            </a:r>
          </a:p>
          <a:p>
            <a:pPr marL="285750" indent="-285750">
              <a:lnSpc>
                <a:spcPct val="114000"/>
              </a:lnSpc>
              <a:spcAft>
                <a:spcPts val="800"/>
              </a:spcAft>
              <a:buClr>
                <a:schemeClr val="tx2"/>
              </a:buClr>
              <a:buFont typeface="Courier New" panose="02070309020205020404" pitchFamily="49" charset="0"/>
              <a:buChar char="o"/>
            </a:pPr>
            <a:r>
              <a:rPr lang="en-GB" sz="1200" dirty="0"/>
              <a:t>In 2024, 16-18 year olds made up 0.5% (290 respondents) and 16-25 year olds 2% (1,160 respondents). Any data is likely to be robust only at a national level. </a:t>
            </a:r>
          </a:p>
          <a:p>
            <a:pPr marL="742950" lvl="1" indent="-285750">
              <a:lnSpc>
                <a:spcPct val="114000"/>
              </a:lnSpc>
              <a:spcAft>
                <a:spcPts val="800"/>
              </a:spcAft>
              <a:buClr>
                <a:schemeClr val="tx2"/>
              </a:buClr>
              <a:buFont typeface="Courier New" panose="02070309020205020404" pitchFamily="49" charset="0"/>
              <a:buChar char="o"/>
            </a:pPr>
            <a:r>
              <a:rPr lang="en-GB" sz="1200" dirty="0"/>
              <a:t>Please note: as transition ages vary across NHS trusts, we have modelled indicative IP survey figures using two age ranges (16-18 and 16-25 years) to reflect the potential population that may be asked transition questions.</a:t>
            </a:r>
          </a:p>
          <a:p>
            <a:pPr marL="285750" indent="-285750">
              <a:lnSpc>
                <a:spcPct val="114000"/>
              </a:lnSpc>
              <a:spcAft>
                <a:spcPts val="800"/>
              </a:spcAft>
              <a:buClr>
                <a:schemeClr val="tx2"/>
              </a:buClr>
              <a:buFont typeface="Courier New" panose="02070309020205020404" pitchFamily="49" charset="0"/>
              <a:buChar char="o"/>
            </a:pPr>
            <a:r>
              <a:rPr lang="en-GB" sz="1200" dirty="0"/>
              <a:t>As an alternative to closed questions, an open-ended/free-text question could allow patients to describe their experience in their own words. </a:t>
            </a:r>
          </a:p>
          <a:p>
            <a:pPr marL="285750" indent="-285750">
              <a:lnSpc>
                <a:spcPct val="114000"/>
              </a:lnSpc>
              <a:spcAft>
                <a:spcPts val="800"/>
              </a:spcAft>
              <a:buClr>
                <a:schemeClr val="tx2"/>
              </a:buClr>
              <a:buFont typeface="Courier New" panose="02070309020205020404" pitchFamily="49" charset="0"/>
              <a:buChar char="o"/>
            </a:pPr>
            <a:r>
              <a:rPr lang="en-GB" sz="1200" dirty="0"/>
              <a:t>Feedback from stakeholders on the Children and Young People (CYP) Survey highlighted concerns about the relevance of transition questions to an inpatient population. While the broader age range covered by IP offers an opportunity to explore the experiences of this group, the relevance of this topic will also need to be considered.</a:t>
            </a:r>
          </a:p>
        </p:txBody>
      </p:sp>
      <p:grpSp>
        <p:nvGrpSpPr>
          <p:cNvPr id="40" name="RightPanel"/>
          <p:cNvGrpSpPr/>
          <p:nvPr/>
        </p:nvGrpSpPr>
        <p:grpSpPr>
          <a:xfrm>
            <a:off x="7209062" y="1509895"/>
            <a:ext cx="4830538" cy="4782048"/>
            <a:chOff x="7209062" y="1509895"/>
            <a:chExt cx="4830538" cy="4782048"/>
          </a:xfrm>
          <a:solidFill>
            <a:schemeClr val="accent2"/>
          </a:solidFill>
        </p:grpSpPr>
        <p:sp>
          <p:nvSpPr>
            <p:cNvPr id="41" name="Oval"/>
            <p:cNvSpPr/>
            <p:nvPr/>
          </p:nvSpPr>
          <p:spPr>
            <a:xfrm>
              <a:off x="7209062" y="1509895"/>
              <a:ext cx="4830538" cy="4782048"/>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PollBadge"/>
            <p:cNvSpPr/>
            <p:nvPr/>
          </p:nvSpPr>
          <p:spPr>
            <a:xfrm>
              <a:off x="8799331" y="1739895"/>
              <a:ext cx="1650000" cy="380000"/>
            </a:xfrm>
            <a:prstGeom prst="roundRect">
              <a:avLst>
                <a:gd name="adj" fmla="val 50000"/>
              </a:avLst>
            </a:prstGeom>
            <a:grpFill/>
            <a:ln>
              <a:noFill/>
            </a:ln>
          </p:spPr>
          <p:txBody>
            <a:bodyPr anchor="ctr"/>
            <a:lstStyle/>
            <a:p>
              <a:pPr algn="ctr"/>
              <a:r>
                <a:rPr lang="en-GB" sz="1400" b="1" dirty="0">
                  <a:solidFill>
                    <a:schemeClr val="bg1"/>
                  </a:solidFill>
                </a:rPr>
                <a:t>LIVE POLL</a:t>
              </a:r>
            </a:p>
          </p:txBody>
        </p:sp>
        <p:sp>
          <p:nvSpPr>
            <p:cNvPr id="43" name="RightText"/>
            <p:cNvSpPr txBox="1"/>
            <p:nvPr/>
          </p:nvSpPr>
          <p:spPr>
            <a:xfrm>
              <a:off x="7659062" y="2119895"/>
              <a:ext cx="3930538" cy="3772048"/>
            </a:xfrm>
            <a:prstGeom prst="rect">
              <a:avLst/>
            </a:prstGeom>
            <a:noFill/>
          </p:spPr>
          <p:txBody>
            <a:bodyPr wrap="square">
              <a:normAutofit/>
            </a:bodyPr>
            <a:lstStyle/>
            <a:p>
              <a:pPr algn="ctr"/>
              <a:r>
                <a:rPr lang="en-GB" sz="1400" b="1" dirty="0">
                  <a:solidFill>
                    <a:schemeClr val="bg1"/>
                  </a:solidFill>
                </a:rPr>
                <a:t>We would like your views</a:t>
              </a:r>
            </a:p>
            <a:p>
              <a:pPr algn="ctr"/>
              <a:endParaRPr lang="en-GB" sz="1400" b="1" dirty="0">
                <a:solidFill>
                  <a:schemeClr val="bg1"/>
                </a:solidFill>
              </a:endParaRPr>
            </a:p>
            <a:p>
              <a:pPr algn="ctr"/>
              <a:endParaRPr lang="en-GB" sz="300" dirty="0"/>
            </a:p>
            <a:p>
              <a:pPr algn="ctr"/>
              <a:r>
                <a:rPr lang="en-GB" sz="1200" b="1" i="1" dirty="0">
                  <a:solidFill>
                    <a:schemeClr val="bg1"/>
                  </a:solidFill>
                </a:rPr>
                <a:t>Poll 1: Is there value in using the Adult Inpatient Survey to capture transition experience? (Yes / No)</a:t>
              </a:r>
            </a:p>
            <a:p>
              <a:pPr algn="ctr"/>
              <a:endParaRPr lang="en-GB" sz="1200" b="1" i="1" dirty="0">
                <a:solidFill>
                  <a:schemeClr val="bg1"/>
                </a:solidFill>
              </a:endParaRPr>
            </a:p>
            <a:p>
              <a:pPr algn="ctr"/>
              <a:endParaRPr lang="en-GB" sz="300" dirty="0"/>
            </a:p>
            <a:p>
              <a:pPr algn="ctr"/>
              <a:r>
                <a:rPr lang="en-GB" sz="1200" b="1" i="1" dirty="0">
                  <a:solidFill>
                    <a:schemeClr val="bg1"/>
                  </a:solidFill>
                </a:rPr>
                <a:t>Poll 2: Which format of data collection would be preferable for a question on this topic, given potentially low base sizes? (Closed question / Free text box)</a:t>
              </a:r>
            </a:p>
            <a:p>
              <a:pPr algn="ctr"/>
              <a:endParaRPr lang="en-GB" sz="1200" b="1" i="1" dirty="0">
                <a:solidFill>
                  <a:schemeClr val="bg1"/>
                </a:solidFill>
              </a:endParaRPr>
            </a:p>
            <a:p>
              <a:pPr algn="ctr"/>
              <a:endParaRPr lang="en-GB" sz="300" dirty="0"/>
            </a:p>
            <a:p>
              <a:pPr marL="228600" indent="-228600">
                <a:buClr>
                  <a:schemeClr val="bg1"/>
                </a:buClr>
                <a:buFont typeface="Courier New" panose="02070309020205020404" pitchFamily="49" charset="0"/>
                <a:buChar char="o"/>
              </a:pPr>
              <a:r>
                <a:rPr lang="en-GB" sz="1200" dirty="0">
                  <a:solidFill>
                    <a:schemeClr val="bg1"/>
                  </a:solidFill>
                </a:rPr>
                <a:t>What aspects of the transition experience would be most valuable to capture (e.g. planning, continuity of care, communication between services)?</a:t>
              </a:r>
            </a:p>
            <a:p>
              <a:pPr marL="171450" indent="-171450">
                <a:buClr>
                  <a:schemeClr val="bg1"/>
                </a:buClr>
                <a:buFont typeface="Courier New" panose="02070309020205020404" pitchFamily="49" charset="0"/>
                <a:buChar char="o"/>
              </a:pPr>
              <a:endParaRPr lang="en-GB" sz="1200" dirty="0"/>
            </a:p>
            <a:p>
              <a:pPr marL="228600" indent="-228600">
                <a:buClr>
                  <a:schemeClr val="bg1"/>
                </a:buClr>
                <a:buFont typeface="Courier New" panose="02070309020205020404" pitchFamily="49" charset="0"/>
                <a:buChar char="o"/>
              </a:pPr>
              <a:r>
                <a:rPr lang="en-GB" sz="1200" dirty="0">
                  <a:solidFill>
                    <a:schemeClr val="bg1"/>
                  </a:solidFill>
                </a:rPr>
                <a:t>Instead of new questions, could a sample variable provide analytical value? What data is already collected by trusts on transition experience that would support feasibility of a sample variable?</a:t>
              </a:r>
            </a:p>
            <a:p>
              <a:pPr>
                <a:buClr>
                  <a:schemeClr val="bg1"/>
                </a:buClr>
              </a:pPr>
              <a:endParaRPr lang="en-GB" sz="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Virtual wards</a:t>
            </a:r>
          </a:p>
        </p:txBody>
      </p:sp>
      <p:sp>
        <p:nvSpPr>
          <p:cNvPr id="4" name="Content 4"/>
          <p:cNvSpPr txBox="1"/>
          <p:nvPr/>
        </p:nvSpPr>
        <p:spPr>
          <a:xfrm>
            <a:off x="516834" y="1132261"/>
            <a:ext cx="6500000" cy="5404725"/>
          </a:xfrm>
          <a:prstGeom prst="rect">
            <a:avLst/>
          </a:prstGeom>
        </p:spPr>
        <p:txBody>
          <a:bodyPr wrap="square">
            <a:normAutofit fontScale="92500"/>
          </a:bodyPr>
          <a:lstStyle/>
          <a:p>
            <a:pPr>
              <a:lnSpc>
                <a:spcPct val="114000"/>
              </a:lnSpc>
              <a:spcAft>
                <a:spcPts val="800"/>
              </a:spcAft>
            </a:pPr>
            <a:r>
              <a:rPr lang="en-GB" sz="1700" b="1" dirty="0">
                <a:solidFill>
                  <a:schemeClr val="tx2"/>
                </a:solidFill>
              </a:rPr>
              <a:t>Current coverage within the survey</a:t>
            </a:r>
          </a:p>
          <a:p>
            <a:pPr marL="228600" indent="-228600">
              <a:lnSpc>
                <a:spcPct val="114000"/>
              </a:lnSpc>
              <a:spcAft>
                <a:spcPts val="800"/>
              </a:spcAft>
              <a:buClr>
                <a:schemeClr val="tx2"/>
              </a:buClr>
              <a:buFont typeface="Courier New" panose="02070309020205020404" pitchFamily="49" charset="0"/>
              <a:buChar char="o"/>
            </a:pPr>
            <a:r>
              <a:rPr lang="en-GB" sz="1500" dirty="0"/>
              <a:t>Three questions (Q29 - Q31) cover whether a patient was admitted to a virtual ward (‘hospital at home’), and information given before admission on risks, benefits and ongoing care.</a:t>
            </a:r>
          </a:p>
          <a:p>
            <a:pPr>
              <a:lnSpc>
                <a:spcPct val="114000"/>
              </a:lnSpc>
              <a:spcAft>
                <a:spcPts val="800"/>
              </a:spcAft>
            </a:pPr>
            <a:endParaRPr lang="en-GB" sz="1700" dirty="0"/>
          </a:p>
          <a:p>
            <a:pPr>
              <a:lnSpc>
                <a:spcPct val="114000"/>
              </a:lnSpc>
              <a:spcAft>
                <a:spcPts val="800"/>
              </a:spcAft>
            </a:pPr>
            <a:r>
              <a:rPr lang="en-GB" sz="1700" b="1" dirty="0">
                <a:solidFill>
                  <a:schemeClr val="tx2"/>
                </a:solidFill>
              </a:rPr>
              <a:t>Why this is being reviewed</a:t>
            </a:r>
          </a:p>
          <a:p>
            <a:pPr marL="228600" indent="-228600">
              <a:lnSpc>
                <a:spcPct val="114000"/>
              </a:lnSpc>
              <a:spcAft>
                <a:spcPts val="800"/>
              </a:spcAft>
              <a:buClr>
                <a:schemeClr val="tx2"/>
              </a:buClr>
              <a:buFont typeface="Courier New" panose="02070309020205020404" pitchFamily="49" charset="0"/>
              <a:buChar char="o"/>
            </a:pPr>
            <a:r>
              <a:rPr lang="en-GB" sz="1500" dirty="0"/>
              <a:t>Usage has remained largely static over recent years. Only 10% of respondents report having stayed on a virtual ward, despite expectations of growth.</a:t>
            </a:r>
          </a:p>
          <a:p>
            <a:pPr marL="228600" indent="-228600">
              <a:lnSpc>
                <a:spcPct val="114000"/>
              </a:lnSpc>
              <a:spcAft>
                <a:spcPts val="800"/>
              </a:spcAft>
              <a:buClr>
                <a:schemeClr val="tx2"/>
              </a:buClr>
              <a:buFont typeface="Courier New" panose="02070309020205020404" pitchFamily="49" charset="0"/>
              <a:buChar char="o"/>
            </a:pPr>
            <a:r>
              <a:rPr lang="en-GB" sz="1500" dirty="0"/>
              <a:t>Q30 and Q31 show high correlation, suggesting overlap in measurement; a high proportion of ‘No’ or inapplicable responses limits analytical value.</a:t>
            </a:r>
          </a:p>
          <a:p>
            <a:pPr marL="228600" indent="-228600">
              <a:lnSpc>
                <a:spcPct val="114000"/>
              </a:lnSpc>
              <a:spcAft>
                <a:spcPts val="800"/>
              </a:spcAft>
              <a:buClr>
                <a:schemeClr val="tx2"/>
              </a:buClr>
              <a:buFont typeface="Courier New" panose="02070309020205020404" pitchFamily="49" charset="0"/>
              <a:buChar char="o"/>
            </a:pPr>
            <a:r>
              <a:rPr lang="en-GB" sz="1500" dirty="0"/>
              <a:t>Previous consultations in 2024 and 2025 have confirmed mixed views on the inclusion of virtual wards, with some stakeholders noting that local implementation varies and processes are not fully embedded, while others have highlighted a need to collect national virtual ward data given the lack of available insights from a patient’s perspective.</a:t>
            </a:r>
          </a:p>
          <a:p>
            <a:pPr marL="228600" indent="-228600">
              <a:lnSpc>
                <a:spcPct val="114000"/>
              </a:lnSpc>
              <a:spcAft>
                <a:spcPts val="800"/>
              </a:spcAft>
              <a:buClr>
                <a:schemeClr val="tx2"/>
              </a:buClr>
              <a:buFont typeface="Courier New" panose="02070309020205020404" pitchFamily="49" charset="0"/>
              <a:buChar char="o"/>
            </a:pPr>
            <a:r>
              <a:rPr lang="en-GB" sz="1500" dirty="0"/>
              <a:t>The national Virtual Wards Minimum Data Set also already captures detailed clinical/operational metrics, but not patient-reported experience.</a:t>
            </a:r>
          </a:p>
        </p:txBody>
      </p:sp>
      <p:grpSp>
        <p:nvGrpSpPr>
          <p:cNvPr id="50" name="RightPanel"/>
          <p:cNvGrpSpPr/>
          <p:nvPr/>
        </p:nvGrpSpPr>
        <p:grpSpPr>
          <a:xfrm>
            <a:off x="7209062" y="1509895"/>
            <a:ext cx="4830538" cy="4782048"/>
            <a:chOff x="7209062" y="1509895"/>
            <a:chExt cx="4830538" cy="4782048"/>
          </a:xfrm>
        </p:grpSpPr>
        <p:sp>
          <p:nvSpPr>
            <p:cNvPr id="51" name="Oval"/>
            <p:cNvSpPr/>
            <p:nvPr/>
          </p:nvSpPr>
          <p:spPr>
            <a:xfrm>
              <a:off x="7209062" y="1509895"/>
              <a:ext cx="4830538" cy="478204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PollBadge"/>
            <p:cNvSpPr/>
            <p:nvPr/>
          </p:nvSpPr>
          <p:spPr>
            <a:xfrm>
              <a:off x="8799331" y="1739895"/>
              <a:ext cx="1650000" cy="380000"/>
            </a:xfrm>
            <a:prstGeom prst="roundRect">
              <a:avLst>
                <a:gd name="adj" fmla="val 50000"/>
              </a:avLst>
            </a:prstGeom>
            <a:solidFill>
              <a:schemeClr val="accent2"/>
            </a:solidFill>
            <a:ln>
              <a:noFill/>
            </a:ln>
          </p:spPr>
          <p:txBody>
            <a:bodyPr anchor="ctr"/>
            <a:lstStyle/>
            <a:p>
              <a:pPr algn="ctr"/>
              <a:r>
                <a:rPr lang="en-GB" sz="1400" b="1" dirty="0">
                  <a:solidFill>
                    <a:schemeClr val="bg1"/>
                  </a:solidFill>
                </a:rPr>
                <a:t>LIVE POLL</a:t>
              </a:r>
            </a:p>
          </p:txBody>
        </p:sp>
        <p:sp>
          <p:nvSpPr>
            <p:cNvPr id="53" name="RightText"/>
            <p:cNvSpPr txBox="1"/>
            <p:nvPr/>
          </p:nvSpPr>
          <p:spPr>
            <a:xfrm>
              <a:off x="7659062" y="2269895"/>
              <a:ext cx="3930538" cy="3772048"/>
            </a:xfrm>
            <a:prstGeom prst="rect">
              <a:avLst/>
            </a:prstGeom>
            <a:noFill/>
          </p:spPr>
          <p:txBody>
            <a:bodyPr wrap="square">
              <a:normAutofit/>
            </a:bodyPr>
            <a:lstStyle/>
            <a:p>
              <a:pPr algn="ctr"/>
              <a:r>
                <a:rPr lang="en-GB" sz="1400" b="1" dirty="0">
                  <a:solidFill>
                    <a:schemeClr val="bg1"/>
                  </a:solidFill>
                </a:rPr>
                <a:t>We would like your views</a:t>
              </a:r>
            </a:p>
            <a:p>
              <a:pPr algn="ctr"/>
              <a:endParaRPr lang="en-GB" sz="1400" b="1" dirty="0">
                <a:solidFill>
                  <a:schemeClr val="bg1"/>
                </a:solidFill>
              </a:endParaRPr>
            </a:p>
            <a:p>
              <a:pPr algn="ctr"/>
              <a:endParaRPr lang="en-GB" sz="300" dirty="0"/>
            </a:p>
            <a:p>
              <a:pPr algn="ctr"/>
              <a:r>
                <a:rPr lang="en-GB" sz="1400" b="1" i="1" dirty="0">
                  <a:solidFill>
                    <a:schemeClr val="bg1"/>
                  </a:solidFill>
                </a:rPr>
                <a:t>Do virtual wards remain a priority topic for 2026? (Yes / No)</a:t>
              </a:r>
            </a:p>
            <a:p>
              <a:pPr algn="ctr"/>
              <a:endParaRPr lang="en-GB" sz="1200" b="1" i="1" dirty="0">
                <a:solidFill>
                  <a:schemeClr val="bg1"/>
                </a:solidFill>
              </a:endParaRPr>
            </a:p>
            <a:p>
              <a:pPr algn="ctr"/>
              <a:endParaRPr lang="en-GB" sz="300" dirty="0"/>
            </a:p>
            <a:p>
              <a:pPr marL="228600" indent="-228600">
                <a:buClr>
                  <a:schemeClr val="bg1"/>
                </a:buClr>
                <a:buFont typeface="Courier New" panose="02070309020205020404" pitchFamily="49" charset="0"/>
                <a:buChar char="o"/>
              </a:pPr>
              <a:r>
                <a:rPr lang="en-GB" sz="1400" dirty="0">
                  <a:solidFill>
                    <a:schemeClr val="bg1"/>
                  </a:solidFill>
                </a:rPr>
                <a:t>Since 2023, how has the virtual ward data from the survey been used to improve services?</a:t>
              </a:r>
            </a:p>
            <a:p>
              <a:pPr marL="171450" indent="-171450">
                <a:buClr>
                  <a:schemeClr val="bg1"/>
                </a:buClr>
                <a:buFont typeface="Courier New" panose="02070309020205020404" pitchFamily="49" charset="0"/>
                <a:buChar char="o"/>
              </a:pPr>
              <a:endParaRPr lang="en-GB" sz="1400" dirty="0"/>
            </a:p>
            <a:p>
              <a:pPr marL="228600" indent="-228600">
                <a:buClr>
                  <a:schemeClr val="bg1"/>
                </a:buClr>
                <a:buFont typeface="Courier New" panose="02070309020205020404" pitchFamily="49" charset="0"/>
                <a:buChar char="o"/>
              </a:pPr>
              <a:r>
                <a:rPr lang="en-GB" sz="1400" dirty="0">
                  <a:solidFill>
                    <a:schemeClr val="bg1"/>
                  </a:solidFill>
                </a:rPr>
                <a:t>Are there emerging aspects of virtual ward care, or shifts in terminology (e.g. ‘hospital at home’), we should be aware of?</a:t>
              </a:r>
            </a:p>
            <a:p>
              <a:pPr>
                <a:buClr>
                  <a:schemeClr val="bg1"/>
                </a:buClr>
              </a:pPr>
              <a:endParaRPr lang="en-GB" sz="6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Sex and gender</a:t>
            </a:r>
          </a:p>
        </p:txBody>
      </p:sp>
      <p:sp>
        <p:nvSpPr>
          <p:cNvPr id="4" name="Content 4"/>
          <p:cNvSpPr txBox="1"/>
          <p:nvPr/>
        </p:nvSpPr>
        <p:spPr>
          <a:xfrm>
            <a:off x="516834" y="1271245"/>
            <a:ext cx="6198291" cy="5398496"/>
          </a:xfrm>
          <a:prstGeom prst="rect">
            <a:avLst/>
          </a:prstGeom>
        </p:spPr>
        <p:txBody>
          <a:bodyPr wrap="square">
            <a:normAutofit/>
          </a:bodyPr>
          <a:lstStyle/>
          <a:p>
            <a:pPr>
              <a:lnSpc>
                <a:spcPct val="114000"/>
              </a:lnSpc>
              <a:spcAft>
                <a:spcPts val="800"/>
              </a:spcAft>
            </a:pPr>
            <a:r>
              <a:rPr lang="en-GB" sz="1600" b="1" dirty="0">
                <a:solidFill>
                  <a:schemeClr val="tx2"/>
                </a:solidFill>
              </a:rPr>
              <a:t>Current survey coverage</a:t>
            </a:r>
          </a:p>
          <a:p>
            <a:pPr marL="285750" indent="-285750">
              <a:lnSpc>
                <a:spcPct val="114000"/>
              </a:lnSpc>
              <a:spcAft>
                <a:spcPts val="800"/>
              </a:spcAft>
              <a:buClr>
                <a:schemeClr val="tx2"/>
              </a:buClr>
              <a:buFont typeface="Courier New" panose="02070309020205020404" pitchFamily="49" charset="0"/>
              <a:buChar char="o"/>
            </a:pPr>
            <a:r>
              <a:rPr lang="en-GB" sz="1400" dirty="0"/>
              <a:t>The questionnaire currently asks respondents about sex assigned at birth (and whether gender differs from sex assigned at birth)</a:t>
            </a:r>
            <a:endParaRPr lang="en-GB" sz="700" dirty="0"/>
          </a:p>
          <a:p>
            <a:pPr>
              <a:lnSpc>
                <a:spcPct val="114000"/>
              </a:lnSpc>
              <a:spcAft>
                <a:spcPts val="800"/>
              </a:spcAft>
            </a:pPr>
            <a:r>
              <a:rPr lang="en-GB" sz="1600" b="1" dirty="0">
                <a:solidFill>
                  <a:schemeClr val="tx2"/>
                </a:solidFill>
              </a:rPr>
              <a:t>Why it's being raised</a:t>
            </a:r>
          </a:p>
          <a:p>
            <a:pPr marL="285750" indent="-285750">
              <a:lnSpc>
                <a:spcPct val="114000"/>
              </a:lnSpc>
              <a:spcAft>
                <a:spcPts val="800"/>
              </a:spcAft>
              <a:buClr>
                <a:schemeClr val="tx2"/>
              </a:buClr>
              <a:buFont typeface="Courier New" panose="02070309020205020404" pitchFamily="49" charset="0"/>
              <a:buChar char="o"/>
            </a:pPr>
            <a:r>
              <a:rPr lang="en-GB" sz="1400" dirty="0"/>
              <a:t>A 2025 UK Supreme Court ruling confirmed that ‘sex’ in the Equality Act 2010 refers to biological sex, recorded at birth. </a:t>
            </a:r>
          </a:p>
          <a:p>
            <a:pPr marL="285750" indent="-285750">
              <a:lnSpc>
                <a:spcPct val="114000"/>
              </a:lnSpc>
              <a:spcAft>
                <a:spcPts val="800"/>
              </a:spcAft>
              <a:buClr>
                <a:schemeClr val="tx2"/>
              </a:buClr>
              <a:buFont typeface="Courier New" panose="02070309020205020404" pitchFamily="49" charset="0"/>
              <a:buChar char="o"/>
            </a:pPr>
            <a:r>
              <a:rPr lang="en-GB" sz="1400" dirty="0"/>
              <a:t>A separate independent review (the Sullivan Review, March 2025) examined how public bodies, including the NHS, collect sex and gender data, and found that biological sex is recorded in very few NHS datasets.</a:t>
            </a:r>
          </a:p>
          <a:p>
            <a:pPr>
              <a:lnSpc>
                <a:spcPct val="114000"/>
              </a:lnSpc>
              <a:spcAft>
                <a:spcPts val="800"/>
              </a:spcAft>
            </a:pPr>
            <a:endParaRPr lang="en-GB" sz="700" dirty="0"/>
          </a:p>
          <a:p>
            <a:pPr>
              <a:lnSpc>
                <a:spcPct val="114000"/>
              </a:lnSpc>
              <a:spcAft>
                <a:spcPts val="800"/>
              </a:spcAft>
            </a:pPr>
            <a:r>
              <a:rPr lang="en-GB" sz="1600" b="1" dirty="0">
                <a:solidFill>
                  <a:schemeClr val="tx2"/>
                </a:solidFill>
              </a:rPr>
              <a:t>What this means for NHS data</a:t>
            </a:r>
          </a:p>
          <a:p>
            <a:pPr marL="285750" indent="-285750">
              <a:lnSpc>
                <a:spcPct val="114000"/>
              </a:lnSpc>
              <a:spcAft>
                <a:spcPts val="800"/>
              </a:spcAft>
              <a:buClr>
                <a:schemeClr val="tx2"/>
              </a:buClr>
              <a:buFont typeface="Courier New" panose="02070309020205020404" pitchFamily="49" charset="0"/>
              <a:buChar char="o"/>
            </a:pPr>
            <a:r>
              <a:rPr lang="en-GB" sz="1400" dirty="0"/>
              <a:t>NHS Data Dictionary standards are in transition: ‘Person Gender Code Current’ is being phased out in favour of ‘Person Stated Gender Code’ (self-declared) and ‘Person Phenotypic Sex’ (biological).</a:t>
            </a:r>
          </a:p>
          <a:p>
            <a:pPr marL="285750" indent="-285750">
              <a:lnSpc>
                <a:spcPct val="114000"/>
              </a:lnSpc>
              <a:spcAft>
                <a:spcPts val="800"/>
              </a:spcAft>
              <a:buClr>
                <a:schemeClr val="tx2"/>
              </a:buClr>
              <a:buFont typeface="Courier New" panose="02070309020205020404" pitchFamily="49" charset="0"/>
              <a:buChar char="o"/>
            </a:pPr>
            <a:r>
              <a:rPr lang="en-GB" sz="1400" dirty="0"/>
              <a:t>The NHS patient demographic database used to draw survey samples currently records stated gender, not biological sex and different trusts/EPR systems may record this differently.</a:t>
            </a:r>
          </a:p>
        </p:txBody>
      </p:sp>
      <p:grpSp>
        <p:nvGrpSpPr>
          <p:cNvPr id="80" name="RightPanel"/>
          <p:cNvGrpSpPr/>
          <p:nvPr/>
        </p:nvGrpSpPr>
        <p:grpSpPr>
          <a:xfrm>
            <a:off x="6819900" y="1386841"/>
            <a:ext cx="5219700" cy="5167303"/>
            <a:chOff x="7209062" y="1509895"/>
            <a:chExt cx="4830538" cy="4782048"/>
          </a:xfrm>
        </p:grpSpPr>
        <p:sp>
          <p:nvSpPr>
            <p:cNvPr id="81" name="Oval"/>
            <p:cNvSpPr/>
            <p:nvPr/>
          </p:nvSpPr>
          <p:spPr>
            <a:xfrm>
              <a:off x="7209062" y="1509895"/>
              <a:ext cx="4830538" cy="478204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ightText"/>
            <p:cNvSpPr txBox="1"/>
            <p:nvPr/>
          </p:nvSpPr>
          <p:spPr>
            <a:xfrm>
              <a:off x="7659062" y="1889882"/>
              <a:ext cx="3930538" cy="4282048"/>
            </a:xfrm>
            <a:prstGeom prst="rect">
              <a:avLst/>
            </a:prstGeom>
            <a:noFill/>
          </p:spPr>
          <p:txBody>
            <a:bodyPr wrap="square">
              <a:normAutofit/>
            </a:bodyPr>
            <a:lstStyle/>
            <a:p>
              <a:pPr algn="ctr"/>
              <a:endParaRPr lang="en-GB" sz="1400" b="1" dirty="0">
                <a:solidFill>
                  <a:schemeClr val="bg1"/>
                </a:solidFill>
              </a:endParaRPr>
            </a:p>
            <a:p>
              <a:pPr algn="ctr"/>
              <a:r>
                <a:rPr lang="en-GB" sz="1400" b="1" dirty="0">
                  <a:solidFill>
                    <a:schemeClr val="bg1"/>
                  </a:solidFill>
                </a:rPr>
                <a:t>We would like to understand</a:t>
              </a:r>
            </a:p>
            <a:p>
              <a:pPr algn="ctr"/>
              <a:endParaRPr lang="en-GB" sz="1400" b="1" dirty="0">
                <a:solidFill>
                  <a:schemeClr val="bg1"/>
                </a:solidFill>
              </a:endParaRPr>
            </a:p>
            <a:p>
              <a:pPr marL="228600" indent="-228600">
                <a:buClr>
                  <a:schemeClr val="bg1"/>
                </a:buClr>
                <a:buFont typeface="Courier New" panose="02070309020205020404" pitchFamily="49" charset="0"/>
                <a:buChar char="o"/>
              </a:pPr>
              <a:r>
                <a:rPr lang="en-GB" sz="1200" dirty="0">
                  <a:solidFill>
                    <a:schemeClr val="bg1"/>
                  </a:solidFill>
                </a:rPr>
                <a:t>How do trusts currently record sex and gender in patient administration / EPR systems e.g. as one field, or as separate fields for sex and gender identity?</a:t>
              </a:r>
            </a:p>
            <a:p>
              <a:pPr marL="228600" indent="-228600">
                <a:buClr>
                  <a:schemeClr val="bg1"/>
                </a:buClr>
                <a:buFont typeface="Courier New" panose="02070309020205020404" pitchFamily="49" charset="0"/>
                <a:buChar char="o"/>
              </a:pPr>
              <a:endParaRPr lang="en-GB" sz="1200" dirty="0">
                <a:solidFill>
                  <a:schemeClr val="bg1"/>
                </a:solidFill>
              </a:endParaRPr>
            </a:p>
            <a:p>
              <a:pPr marL="228600" indent="-228600">
                <a:buClr>
                  <a:schemeClr val="bg1"/>
                </a:buClr>
                <a:buFont typeface="Courier New" panose="02070309020205020404" pitchFamily="49" charset="0"/>
                <a:buChar char="o"/>
              </a:pPr>
              <a:r>
                <a:rPr lang="en-GB" sz="1200" dirty="0">
                  <a:solidFill>
                    <a:schemeClr val="bg1"/>
                  </a:solidFill>
                </a:rPr>
                <a:t>How reliably is gender identity recorded in patient administration / EPR systems?</a:t>
              </a:r>
            </a:p>
            <a:p>
              <a:pPr>
                <a:buClr>
                  <a:schemeClr val="bg1"/>
                </a:buClr>
              </a:pPr>
              <a:endParaRPr lang="en-GB" sz="1200" dirty="0">
                <a:solidFill>
                  <a:schemeClr val="bg1"/>
                </a:solidFill>
              </a:endParaRPr>
            </a:p>
            <a:p>
              <a:pPr marL="228600" indent="-228600">
                <a:buClr>
                  <a:schemeClr val="bg1"/>
                </a:buClr>
                <a:buFont typeface="Courier New" panose="02070309020205020404" pitchFamily="49" charset="0"/>
                <a:buChar char="o"/>
              </a:pPr>
              <a:r>
                <a:rPr lang="en-GB" sz="1200" dirty="0">
                  <a:solidFill>
                    <a:schemeClr val="bg1"/>
                  </a:solidFill>
                </a:rPr>
                <a:t>How reliably is sex recorded in patient administration / EPR systems?</a:t>
              </a:r>
            </a:p>
            <a:p>
              <a:pPr marL="228600" indent="-228600">
                <a:buClr>
                  <a:schemeClr val="bg1"/>
                </a:buClr>
                <a:buFont typeface="Courier New" panose="02070309020205020404" pitchFamily="49" charset="0"/>
                <a:buChar char="o"/>
              </a:pPr>
              <a:endParaRPr lang="en-GB" sz="1200" dirty="0">
                <a:solidFill>
                  <a:schemeClr val="bg1"/>
                </a:solidFill>
              </a:endParaRPr>
            </a:p>
            <a:p>
              <a:pPr marL="228600" indent="-228600">
                <a:buClr>
                  <a:schemeClr val="bg1"/>
                </a:buClr>
                <a:buFont typeface="Courier New" panose="02070309020205020404" pitchFamily="49" charset="0"/>
                <a:buChar char="o"/>
              </a:pPr>
              <a:r>
                <a:rPr lang="en-GB" sz="1200" dirty="0">
                  <a:solidFill>
                    <a:schemeClr val="bg1"/>
                  </a:solidFill>
                </a:rPr>
                <a:t>Are trusts currently aligned with NHS Data Dictionary standards for recording sex and gender?</a:t>
              </a:r>
            </a:p>
            <a:p>
              <a:pPr marL="171450" indent="-171450">
                <a:buClr>
                  <a:schemeClr val="bg1"/>
                </a:buClr>
                <a:buFont typeface="Courier New" panose="02070309020205020404" pitchFamily="49" charset="0"/>
                <a:buChar char="o"/>
              </a:pPr>
              <a:endParaRPr lang="en-GB" sz="1200" dirty="0"/>
            </a:p>
            <a:p>
              <a:pPr marL="228600" indent="-228600">
                <a:buClr>
                  <a:schemeClr val="bg1"/>
                </a:buClr>
                <a:buFont typeface="Courier New" panose="02070309020205020404" pitchFamily="49" charset="0"/>
                <a:buChar char="o"/>
              </a:pPr>
              <a:r>
                <a:rPr lang="en-GB" sz="1200" dirty="0">
                  <a:solidFill>
                    <a:schemeClr val="bg1"/>
                  </a:solidFill>
                </a:rPr>
                <a:t>How has the Supreme Court ruling or the Sullivan Review prompted any changes, or planned changes, to how this data is recorded within trusts?</a:t>
              </a:r>
            </a:p>
            <a:p>
              <a:pPr>
                <a:buClr>
                  <a:schemeClr val="bg1"/>
                </a:buClr>
              </a:pPr>
              <a:endParaRPr lang="en-GB" sz="12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2F495-E730-CCB2-5C32-83DD156750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91F580-CD07-2058-912B-C5AF4E2E93B6}"/>
              </a:ext>
            </a:extLst>
          </p:cNvPr>
          <p:cNvSpPr>
            <a:spLocks noGrp="1"/>
          </p:cNvSpPr>
          <p:nvPr>
            <p:ph type="title"/>
          </p:nvPr>
        </p:nvSpPr>
        <p:spPr/>
        <p:txBody>
          <a:bodyPr/>
          <a:lstStyle/>
          <a:p>
            <a:r>
              <a:rPr lang="en-GB" dirty="0"/>
              <a:t>Additional questionnaire content</a:t>
            </a:r>
          </a:p>
        </p:txBody>
      </p:sp>
    </p:spTree>
    <p:extLst>
      <p:ext uri="{BB962C8B-B14F-4D97-AF65-F5344CB8AC3E}">
        <p14:creationId xmlns:p14="http://schemas.microsoft.com/office/powerpoint/2010/main" val="1252390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Questionnaire topics considered for IP26</a:t>
            </a:r>
          </a:p>
        </p:txBody>
      </p:sp>
      <p:sp>
        <p:nvSpPr>
          <p:cNvPr id="4" name="Content 4"/>
          <p:cNvSpPr txBox="1"/>
          <p:nvPr/>
        </p:nvSpPr>
        <p:spPr>
          <a:xfrm>
            <a:off x="516833" y="1271245"/>
            <a:ext cx="7198961" cy="5398496"/>
          </a:xfrm>
          <a:prstGeom prst="rect">
            <a:avLst/>
          </a:prstGeom>
        </p:spPr>
        <p:txBody>
          <a:bodyPr wrap="square">
            <a:normAutofit/>
          </a:bodyPr>
          <a:lstStyle/>
          <a:p>
            <a:pPr>
              <a:lnSpc>
                <a:spcPct val="114000"/>
              </a:lnSpc>
              <a:spcAft>
                <a:spcPts val="800"/>
              </a:spcAft>
            </a:pPr>
            <a:r>
              <a:rPr lang="en-GB" sz="1400" b="1" dirty="0">
                <a:solidFill>
                  <a:schemeClr val="tx2"/>
                </a:solidFill>
              </a:rPr>
              <a:t>The following activities (excluding the current trust webinar) have been conducted throughout June to July 2026:</a:t>
            </a:r>
          </a:p>
          <a:p>
            <a:pPr marL="285750" indent="-285750">
              <a:lnSpc>
                <a:spcPct val="114000"/>
              </a:lnSpc>
              <a:spcAft>
                <a:spcPts val="800"/>
              </a:spcAft>
              <a:buClr>
                <a:schemeClr val="tx2"/>
              </a:buClr>
              <a:buFont typeface="Courier New" panose="02070309020205020404" pitchFamily="49" charset="0"/>
              <a:buChar char="o"/>
            </a:pPr>
            <a:r>
              <a:rPr lang="en-GB" sz="1200" dirty="0"/>
              <a:t>Review of current and recent policy into NHS adult inpatient services and care</a:t>
            </a:r>
          </a:p>
          <a:p>
            <a:pPr marL="285750" indent="-285750">
              <a:lnSpc>
                <a:spcPct val="114000"/>
              </a:lnSpc>
              <a:spcAft>
                <a:spcPts val="800"/>
              </a:spcAft>
              <a:buClr>
                <a:schemeClr val="tx2"/>
              </a:buClr>
              <a:buFont typeface="Courier New" panose="02070309020205020404" pitchFamily="49" charset="0"/>
              <a:buChar char="o"/>
            </a:pPr>
            <a:r>
              <a:rPr lang="en-GB" sz="1200" dirty="0"/>
              <a:t>Frontline staff focus group</a:t>
            </a:r>
          </a:p>
          <a:p>
            <a:pPr marL="285750" indent="-285750">
              <a:lnSpc>
                <a:spcPct val="114000"/>
              </a:lnSpc>
              <a:spcAft>
                <a:spcPts val="800"/>
              </a:spcAft>
              <a:buClr>
                <a:schemeClr val="tx2"/>
              </a:buClr>
              <a:buFont typeface="Courier New" panose="02070309020205020404" pitchFamily="49" charset="0"/>
              <a:buChar char="o"/>
            </a:pPr>
            <a:r>
              <a:rPr lang="en-GB" sz="1200" dirty="0"/>
              <a:t>Patient focus groups </a:t>
            </a:r>
          </a:p>
          <a:p>
            <a:pPr marL="285750" indent="-285750">
              <a:lnSpc>
                <a:spcPct val="114000"/>
              </a:lnSpc>
              <a:spcAft>
                <a:spcPts val="800"/>
              </a:spcAft>
              <a:buClr>
                <a:schemeClr val="tx2"/>
              </a:buClr>
              <a:buFont typeface="Courier New" panose="02070309020205020404" pitchFamily="49" charset="0"/>
              <a:buChar char="o"/>
            </a:pPr>
            <a:r>
              <a:rPr lang="en-GB" sz="1200" dirty="0"/>
              <a:t>Focus groups with NHS trusts and other national stakeholders, including CQC, NHS England (NHSE) and other third-party organisations e.g. Carers UK, Healthwatch England, </a:t>
            </a:r>
            <a:r>
              <a:rPr lang="en-GB" sz="1200" dirty="0" err="1"/>
              <a:t>Barnardos</a:t>
            </a:r>
            <a:r>
              <a:rPr lang="en-GB" sz="1200" dirty="0"/>
              <a:t>.</a:t>
            </a:r>
          </a:p>
          <a:p>
            <a:pPr>
              <a:lnSpc>
                <a:spcPct val="114000"/>
              </a:lnSpc>
              <a:spcAft>
                <a:spcPts val="800"/>
              </a:spcAft>
              <a:buClr>
                <a:schemeClr val="tx2"/>
              </a:buClr>
            </a:pPr>
            <a:endParaRPr lang="en-GB" sz="1400" b="1" dirty="0">
              <a:solidFill>
                <a:schemeClr val="tx2"/>
              </a:solidFill>
            </a:endParaRPr>
          </a:p>
          <a:p>
            <a:pPr>
              <a:lnSpc>
                <a:spcPct val="114000"/>
              </a:lnSpc>
              <a:spcAft>
                <a:spcPts val="800"/>
              </a:spcAft>
              <a:buClr>
                <a:schemeClr val="tx2"/>
              </a:buClr>
            </a:pPr>
            <a:r>
              <a:rPr lang="en-GB" sz="1400" b="1" dirty="0">
                <a:solidFill>
                  <a:schemeClr val="tx2"/>
                </a:solidFill>
              </a:rPr>
              <a:t>The following activities are also being held across August to December 2026:</a:t>
            </a:r>
          </a:p>
          <a:p>
            <a:pPr marL="285750" indent="-285750">
              <a:lnSpc>
                <a:spcPct val="114000"/>
              </a:lnSpc>
              <a:spcAft>
                <a:spcPts val="800"/>
              </a:spcAft>
              <a:buClr>
                <a:schemeClr val="tx2"/>
              </a:buClr>
              <a:buFont typeface="Courier New" panose="02070309020205020404" pitchFamily="49" charset="0"/>
              <a:buChar char="o"/>
            </a:pPr>
            <a:r>
              <a:rPr lang="en-GB" sz="1200" dirty="0"/>
              <a:t>Advisory group</a:t>
            </a:r>
          </a:p>
          <a:p>
            <a:pPr marL="285750" indent="-285750">
              <a:lnSpc>
                <a:spcPct val="114000"/>
              </a:lnSpc>
              <a:spcAft>
                <a:spcPts val="800"/>
              </a:spcAft>
              <a:buClr>
                <a:schemeClr val="tx2"/>
              </a:buClr>
              <a:buFont typeface="Courier New" panose="02070309020205020404" pitchFamily="49" charset="0"/>
              <a:buChar char="o"/>
            </a:pPr>
            <a:r>
              <a:rPr lang="en-GB" sz="1200" dirty="0"/>
              <a:t>Cognitive interviews with patients </a:t>
            </a:r>
          </a:p>
          <a:p>
            <a:pPr marL="285750" indent="-285750">
              <a:lnSpc>
                <a:spcPct val="114000"/>
              </a:lnSpc>
              <a:spcAft>
                <a:spcPts val="800"/>
              </a:spcAft>
              <a:buClr>
                <a:schemeClr val="tx2"/>
              </a:buClr>
              <a:buFont typeface="Courier New" panose="02070309020205020404" pitchFamily="49" charset="0"/>
              <a:buChar char="o"/>
            </a:pPr>
            <a:r>
              <a:rPr lang="en-GB" sz="1200" dirty="0"/>
              <a:t>Trust webinar 2</a:t>
            </a:r>
          </a:p>
          <a:p>
            <a:pPr marL="285750" indent="-285750">
              <a:lnSpc>
                <a:spcPct val="114000"/>
              </a:lnSpc>
              <a:spcAft>
                <a:spcPts val="800"/>
              </a:spcAft>
              <a:buFont typeface="Courier New" panose="02070309020205020404" pitchFamily="49" charset="0"/>
              <a:buChar char="o"/>
            </a:pPr>
            <a:endParaRPr lang="en-GB" sz="1400" dirty="0"/>
          </a:p>
          <a:p>
            <a:pPr>
              <a:lnSpc>
                <a:spcPct val="114000"/>
              </a:lnSpc>
              <a:spcAft>
                <a:spcPts val="800"/>
              </a:spcAft>
            </a:pPr>
            <a:r>
              <a:rPr lang="en-GB" sz="1400" b="1" dirty="0">
                <a:solidFill>
                  <a:schemeClr val="tx2"/>
                </a:solidFill>
              </a:rPr>
              <a:t>This webinar will explore the possible inclusion of the following topics:</a:t>
            </a:r>
          </a:p>
          <a:p>
            <a:pPr marL="285750" indent="-285750">
              <a:lnSpc>
                <a:spcPct val="114000"/>
              </a:lnSpc>
              <a:spcAft>
                <a:spcPts val="800"/>
              </a:spcAft>
              <a:buClr>
                <a:schemeClr val="tx2"/>
              </a:buClr>
              <a:buFont typeface="Courier New" panose="02070309020205020404" pitchFamily="49" charset="0"/>
              <a:buChar char="o"/>
            </a:pPr>
            <a:r>
              <a:rPr lang="en-GB" sz="1200" dirty="0"/>
              <a:t>Carer involvement during hospital stays</a:t>
            </a:r>
          </a:p>
          <a:p>
            <a:pPr marL="285750" indent="-285750">
              <a:lnSpc>
                <a:spcPct val="114000"/>
              </a:lnSpc>
              <a:spcAft>
                <a:spcPts val="800"/>
              </a:spcAft>
              <a:buClr>
                <a:schemeClr val="tx2"/>
              </a:buClr>
              <a:buFont typeface="Courier New" panose="02070309020205020404" pitchFamily="49" charset="0"/>
              <a:buChar char="o"/>
            </a:pPr>
            <a:r>
              <a:rPr lang="en-GB" sz="1200" dirty="0"/>
              <a:t>Patient perception of safety while on a ward</a:t>
            </a:r>
          </a:p>
          <a:p>
            <a:pPr marL="285750" indent="-285750">
              <a:lnSpc>
                <a:spcPct val="114000"/>
              </a:lnSpc>
              <a:spcAft>
                <a:spcPts val="800"/>
              </a:spcAft>
              <a:buClr>
                <a:schemeClr val="tx2"/>
              </a:buClr>
              <a:buFont typeface="Courier New" panose="02070309020205020404" pitchFamily="49" charset="0"/>
              <a:buChar char="o"/>
            </a:pPr>
            <a:r>
              <a:rPr lang="en-GB" sz="1200" dirty="0"/>
              <a:t>Communication of key information during hospital stays</a:t>
            </a:r>
          </a:p>
          <a:p>
            <a:pPr marL="742950" lvl="1" indent="-285750">
              <a:lnSpc>
                <a:spcPct val="114000"/>
              </a:lnSpc>
              <a:spcAft>
                <a:spcPts val="800"/>
              </a:spcAft>
              <a:buFont typeface="Courier New" panose="02070309020205020404" pitchFamily="49" charset="0"/>
              <a:buChar char="o"/>
            </a:pPr>
            <a:endParaRPr lang="en-GB" sz="1400" dirty="0"/>
          </a:p>
          <a:p>
            <a:pPr marL="285750" indent="-285750">
              <a:lnSpc>
                <a:spcPct val="114000"/>
              </a:lnSpc>
              <a:spcAft>
                <a:spcPts val="800"/>
              </a:spcAft>
              <a:buFont typeface="Courier New" panose="02070309020205020404" pitchFamily="49" charset="0"/>
              <a:buChar char="o"/>
            </a:pPr>
            <a:endParaRPr lang="en-GB" sz="1400" dirty="0"/>
          </a:p>
          <a:p>
            <a:pPr lvl="1">
              <a:lnSpc>
                <a:spcPct val="114000"/>
              </a:lnSpc>
              <a:spcAft>
                <a:spcPts val="800"/>
              </a:spcAft>
            </a:pPr>
            <a:endParaRPr lang="en-GB" sz="1400" dirty="0"/>
          </a:p>
          <a:p>
            <a:pPr marL="742950" lvl="1" indent="-285750">
              <a:lnSpc>
                <a:spcPct val="114000"/>
              </a:lnSpc>
              <a:spcAft>
                <a:spcPts val="800"/>
              </a:spcAft>
              <a:buFont typeface="Courier New" panose="02070309020205020404" pitchFamily="49" charset="0"/>
              <a:buChar char="o"/>
            </a:pPr>
            <a:endParaRPr lang="en-GB" sz="1400" dirty="0"/>
          </a:p>
          <a:p>
            <a:pPr marL="285750" indent="-285750">
              <a:buFont typeface="Courier New" panose="02070309020205020404" pitchFamily="49" charset="0"/>
              <a:buChar char="o"/>
            </a:pPr>
            <a:endParaRPr lang="en-GB" sz="1200" dirty="0"/>
          </a:p>
        </p:txBody>
      </p:sp>
      <p:grpSp>
        <p:nvGrpSpPr>
          <p:cNvPr id="12" name="Group 11">
            <a:extLst>
              <a:ext uri="{FF2B5EF4-FFF2-40B4-BE49-F238E27FC236}">
                <a16:creationId xmlns:a16="http://schemas.microsoft.com/office/drawing/2014/main" id="{A8EA3BB1-BFB2-F9CB-6BCA-A2E05C5A45C7}"/>
              </a:ext>
            </a:extLst>
          </p:cNvPr>
          <p:cNvGrpSpPr/>
          <p:nvPr/>
        </p:nvGrpSpPr>
        <p:grpSpPr>
          <a:xfrm>
            <a:off x="7793030" y="1157995"/>
            <a:ext cx="4151919" cy="4005157"/>
            <a:chOff x="7831940" y="1762121"/>
            <a:chExt cx="4151919" cy="4005157"/>
          </a:xfrm>
        </p:grpSpPr>
        <p:grpSp>
          <p:nvGrpSpPr>
            <p:cNvPr id="10" name="Group 9">
              <a:extLst>
                <a:ext uri="{FF2B5EF4-FFF2-40B4-BE49-F238E27FC236}">
                  <a16:creationId xmlns:a16="http://schemas.microsoft.com/office/drawing/2014/main" id="{B02E864A-C0F6-5559-A46A-8AC0F6A67D76}"/>
                </a:ext>
              </a:extLst>
            </p:cNvPr>
            <p:cNvGrpSpPr/>
            <p:nvPr/>
          </p:nvGrpSpPr>
          <p:grpSpPr>
            <a:xfrm>
              <a:off x="7831940" y="1762121"/>
              <a:ext cx="4151919" cy="3251216"/>
              <a:chOff x="7831940" y="1885756"/>
              <a:chExt cx="4151919" cy="3251216"/>
            </a:xfrm>
          </p:grpSpPr>
          <p:pic>
            <p:nvPicPr>
              <p:cNvPr id="7" name="Picture 6" descr="State of the Nation by the Care Quality Commission | Healthwatch Kent">
                <a:extLst>
                  <a:ext uri="{FF2B5EF4-FFF2-40B4-BE49-F238E27FC236}">
                    <a16:creationId xmlns:a16="http://schemas.microsoft.com/office/drawing/2014/main" id="{5546D942-286C-CE7C-C2D7-5430440BB9D6}"/>
                  </a:ext>
                </a:extLst>
              </p:cNvPr>
              <p:cNvPicPr>
                <a:picLocks noChangeAspect="1"/>
              </p:cNvPicPr>
              <p:nvPr/>
            </p:nvPicPr>
            <p:blipFill>
              <a:blip r:embed="rId3"/>
              <a:stretch>
                <a:fillRect/>
              </a:stretch>
            </p:blipFill>
            <p:spPr>
              <a:xfrm>
                <a:off x="9461518" y="3429000"/>
                <a:ext cx="2522340" cy="1298164"/>
              </a:xfrm>
              <a:prstGeom prst="rect">
                <a:avLst/>
              </a:prstGeom>
            </p:spPr>
          </p:pic>
          <p:pic>
            <p:nvPicPr>
              <p:cNvPr id="5" name="Picture 4" descr="Carers UK - Calderdale NAS">
                <a:extLst>
                  <a:ext uri="{FF2B5EF4-FFF2-40B4-BE49-F238E27FC236}">
                    <a16:creationId xmlns:a16="http://schemas.microsoft.com/office/drawing/2014/main" id="{65B3FA99-F319-A849-1ACD-6C7EA6D6058F}"/>
                  </a:ext>
                </a:extLst>
              </p:cNvPr>
              <p:cNvPicPr>
                <a:picLocks noChangeAspect="1"/>
              </p:cNvPicPr>
              <p:nvPr/>
            </p:nvPicPr>
            <p:blipFill>
              <a:blip r:embed="rId4"/>
              <a:stretch>
                <a:fillRect/>
              </a:stretch>
            </p:blipFill>
            <p:spPr>
              <a:xfrm>
                <a:off x="9625363" y="1885756"/>
                <a:ext cx="2358496" cy="1324634"/>
              </a:xfrm>
              <a:prstGeom prst="rect">
                <a:avLst/>
              </a:prstGeom>
            </p:spPr>
          </p:pic>
          <p:pic>
            <p:nvPicPr>
              <p:cNvPr id="6" name="Picture 5" descr="CYGNET Parenting Support Programme - Alderbrook School">
                <a:extLst>
                  <a:ext uri="{FF2B5EF4-FFF2-40B4-BE49-F238E27FC236}">
                    <a16:creationId xmlns:a16="http://schemas.microsoft.com/office/drawing/2014/main" id="{ED9DB7FC-3C51-1BAB-A703-4E911C140DB6}"/>
                  </a:ext>
                </a:extLst>
              </p:cNvPr>
              <p:cNvPicPr>
                <a:picLocks noChangeAspect="1"/>
              </p:cNvPicPr>
              <p:nvPr/>
            </p:nvPicPr>
            <p:blipFill>
              <a:blip r:embed="rId5"/>
              <a:stretch>
                <a:fillRect/>
              </a:stretch>
            </p:blipFill>
            <p:spPr>
              <a:xfrm>
                <a:off x="7953801" y="2643380"/>
                <a:ext cx="2016034" cy="1134019"/>
              </a:xfrm>
              <a:prstGeom prst="rect">
                <a:avLst/>
              </a:prstGeom>
            </p:spPr>
          </p:pic>
          <p:pic>
            <p:nvPicPr>
              <p:cNvPr id="8" name="Picture 7" descr="NHS England publishes the NHS Long Term Plan - Cobseo">
                <a:extLst>
                  <a:ext uri="{FF2B5EF4-FFF2-40B4-BE49-F238E27FC236}">
                    <a16:creationId xmlns:a16="http://schemas.microsoft.com/office/drawing/2014/main" id="{3377E917-1E66-9C16-06A9-164B4C06F265}"/>
                  </a:ext>
                </a:extLst>
              </p:cNvPr>
              <p:cNvPicPr>
                <a:picLocks noChangeAspect="1"/>
              </p:cNvPicPr>
              <p:nvPr/>
            </p:nvPicPr>
            <p:blipFill>
              <a:blip r:embed="rId6"/>
              <a:stretch>
                <a:fillRect/>
              </a:stretch>
            </p:blipFill>
            <p:spPr>
              <a:xfrm>
                <a:off x="7831940" y="4197513"/>
                <a:ext cx="1878917" cy="939459"/>
              </a:xfrm>
              <a:prstGeom prst="rect">
                <a:avLst/>
              </a:prstGeom>
            </p:spPr>
          </p:pic>
        </p:grpSp>
        <p:pic>
          <p:nvPicPr>
            <p:cNvPr id="11" name="Picture 10" descr="Healthwatch England want to hear your experiences of leaving hospital ...">
              <a:extLst>
                <a:ext uri="{FF2B5EF4-FFF2-40B4-BE49-F238E27FC236}">
                  <a16:creationId xmlns:a16="http://schemas.microsoft.com/office/drawing/2014/main" id="{04BF84BA-8372-A8A7-2B75-4C13D31DDC6B}"/>
                </a:ext>
              </a:extLst>
            </p:cNvPr>
            <p:cNvPicPr>
              <a:picLocks noChangeAspect="1"/>
            </p:cNvPicPr>
            <p:nvPr/>
          </p:nvPicPr>
          <p:blipFill>
            <a:blip r:embed="rId7"/>
            <a:stretch>
              <a:fillRect/>
            </a:stretch>
          </p:blipFill>
          <p:spPr>
            <a:xfrm>
              <a:off x="8961818" y="5368194"/>
              <a:ext cx="2584930" cy="399084"/>
            </a:xfrm>
            <a:prstGeom prst="rect">
              <a:avLst/>
            </a:prstGeom>
          </p:spPr>
        </p:pic>
      </p:grpSp>
      <p:sp>
        <p:nvSpPr>
          <p:cNvPr id="13" name="Rectangle 12">
            <a:extLst>
              <a:ext uri="{FF2B5EF4-FFF2-40B4-BE49-F238E27FC236}">
                <a16:creationId xmlns:a16="http://schemas.microsoft.com/office/drawing/2014/main" id="{90A45326-0772-EF42-F7BB-F6FE31442A98}"/>
              </a:ext>
            </a:extLst>
          </p:cNvPr>
          <p:cNvSpPr/>
          <p:nvPr/>
        </p:nvSpPr>
        <p:spPr>
          <a:xfrm>
            <a:off x="10607040" y="5927817"/>
            <a:ext cx="1471749" cy="8530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C23CC-8CB6-AA60-FB88-FBEF94651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DE6A2-4A35-5E8F-FBBA-80B907846114}"/>
              </a:ext>
            </a:extLst>
          </p:cNvPr>
          <p:cNvSpPr>
            <a:spLocks noGrp="1"/>
          </p:cNvSpPr>
          <p:nvPr>
            <p:ph type="title"/>
          </p:nvPr>
        </p:nvSpPr>
        <p:spPr/>
        <p:txBody>
          <a:bodyPr/>
          <a:lstStyle/>
          <a:p>
            <a:r>
              <a:rPr lang="en-GB" dirty="0"/>
              <a:t>Questionnaire content: new topics</a:t>
            </a:r>
          </a:p>
        </p:txBody>
      </p:sp>
      <p:sp>
        <p:nvSpPr>
          <p:cNvPr id="4" name="Content 4">
            <a:extLst>
              <a:ext uri="{FF2B5EF4-FFF2-40B4-BE49-F238E27FC236}">
                <a16:creationId xmlns:a16="http://schemas.microsoft.com/office/drawing/2014/main" id="{7BBB4D69-8CB1-8CAA-6249-5BE315CA05C0}"/>
              </a:ext>
            </a:extLst>
          </p:cNvPr>
          <p:cNvSpPr txBox="1"/>
          <p:nvPr/>
        </p:nvSpPr>
        <p:spPr>
          <a:xfrm>
            <a:off x="516834" y="1271244"/>
            <a:ext cx="6692228" cy="5586755"/>
          </a:xfrm>
          <a:prstGeom prst="rect">
            <a:avLst/>
          </a:prstGeom>
        </p:spPr>
        <p:txBody>
          <a:bodyPr wrap="square">
            <a:normAutofit/>
          </a:bodyPr>
          <a:lstStyle/>
          <a:p>
            <a:pPr>
              <a:lnSpc>
                <a:spcPct val="114000"/>
              </a:lnSpc>
              <a:spcAft>
                <a:spcPts val="800"/>
              </a:spcAft>
            </a:pPr>
            <a:r>
              <a:rPr lang="en-GB" sz="1400" b="1" dirty="0">
                <a:solidFill>
                  <a:schemeClr val="tx2"/>
                </a:solidFill>
              </a:rPr>
              <a:t>Carer involvement during hospital stays</a:t>
            </a:r>
          </a:p>
          <a:p>
            <a:pPr marL="228600" indent="-228600">
              <a:lnSpc>
                <a:spcPct val="114000"/>
              </a:lnSpc>
              <a:spcAft>
                <a:spcPts val="800"/>
              </a:spcAft>
              <a:buClr>
                <a:schemeClr val="tx2"/>
              </a:buClr>
              <a:buFont typeface="Courier New" panose="02070309020205020404" pitchFamily="49" charset="0"/>
              <a:buChar char="o"/>
            </a:pPr>
            <a:r>
              <a:rPr lang="en-GB" sz="1200" dirty="0"/>
              <a:t>Current questions (Q33, Q38) cover carer involvement at discharge. </a:t>
            </a:r>
          </a:p>
          <a:p>
            <a:pPr marL="228600" indent="-228600">
              <a:lnSpc>
                <a:spcPct val="114000"/>
              </a:lnSpc>
              <a:spcAft>
                <a:spcPts val="800"/>
              </a:spcAft>
              <a:buClr>
                <a:schemeClr val="tx2"/>
              </a:buClr>
              <a:buFont typeface="Courier New" panose="02070309020205020404" pitchFamily="49" charset="0"/>
              <a:buChar char="o"/>
            </a:pPr>
            <a:r>
              <a:rPr lang="en-GB" sz="1200" dirty="0"/>
              <a:t>There are no questions on whether patients were asked how involved they wanted family/carers to be during their stay or the extent to which carers were involved in treatment and care decisions e.g. kept informed of changes to patient care, involved in discussions.</a:t>
            </a:r>
          </a:p>
          <a:p>
            <a:pPr>
              <a:lnSpc>
                <a:spcPct val="114000"/>
              </a:lnSpc>
              <a:spcAft>
                <a:spcPts val="800"/>
              </a:spcAft>
            </a:pPr>
            <a:endParaRPr lang="en-GB" sz="600" dirty="0"/>
          </a:p>
          <a:p>
            <a:pPr>
              <a:lnSpc>
                <a:spcPct val="114000"/>
              </a:lnSpc>
              <a:spcAft>
                <a:spcPts val="800"/>
              </a:spcAft>
            </a:pPr>
            <a:r>
              <a:rPr lang="en-GB" sz="1400" b="1" dirty="0">
                <a:solidFill>
                  <a:schemeClr val="tx2"/>
                </a:solidFill>
              </a:rPr>
              <a:t>Patient perception of safety while on a ward</a:t>
            </a:r>
          </a:p>
          <a:p>
            <a:pPr marL="228600" indent="-228600">
              <a:lnSpc>
                <a:spcPct val="114000"/>
              </a:lnSpc>
              <a:spcAft>
                <a:spcPts val="800"/>
              </a:spcAft>
              <a:buClr>
                <a:schemeClr val="tx2"/>
              </a:buClr>
              <a:buFont typeface="Courier New" panose="02070309020205020404" pitchFamily="49" charset="0"/>
              <a:buChar char="o"/>
            </a:pPr>
            <a:r>
              <a:rPr lang="en-GB" sz="1200" dirty="0"/>
              <a:t>No current question asks whether patients felt safe or witnessed anything concerning during their stay. Similar questions already exist in the UEC and CYP surveys.</a:t>
            </a:r>
          </a:p>
          <a:p>
            <a:pPr marL="228600" indent="-228600">
              <a:lnSpc>
                <a:spcPct val="114000"/>
              </a:lnSpc>
              <a:spcAft>
                <a:spcPts val="800"/>
              </a:spcAft>
              <a:buClr>
                <a:schemeClr val="tx2"/>
              </a:buClr>
              <a:buFont typeface="Courier New" panose="02070309020205020404" pitchFamily="49" charset="0"/>
              <a:buChar char="o"/>
            </a:pPr>
            <a:r>
              <a:rPr lang="en-GB" sz="1200" dirty="0"/>
              <a:t>e.g. UEC: </a:t>
            </a:r>
            <a:r>
              <a:rPr lang="en-GB" sz="1200" i="1" dirty="0"/>
              <a:t>While you were in A&amp;E / the Urgent Treatment Centre, did you feel safe around other patients or visitors?</a:t>
            </a:r>
          </a:p>
          <a:p>
            <a:pPr>
              <a:lnSpc>
                <a:spcPct val="114000"/>
              </a:lnSpc>
              <a:spcAft>
                <a:spcPts val="800"/>
              </a:spcAft>
            </a:pPr>
            <a:endParaRPr lang="en-GB" sz="600" dirty="0"/>
          </a:p>
          <a:p>
            <a:pPr>
              <a:lnSpc>
                <a:spcPct val="114000"/>
              </a:lnSpc>
              <a:spcAft>
                <a:spcPts val="800"/>
              </a:spcAft>
            </a:pPr>
            <a:r>
              <a:rPr lang="en-GB" sz="1400" b="1" dirty="0">
                <a:solidFill>
                  <a:schemeClr val="tx2"/>
                </a:solidFill>
              </a:rPr>
              <a:t>Communication of key information during hospital stays</a:t>
            </a:r>
          </a:p>
          <a:p>
            <a:pPr marL="228600" indent="-228600">
              <a:lnSpc>
                <a:spcPct val="114000"/>
              </a:lnSpc>
              <a:spcAft>
                <a:spcPts val="800"/>
              </a:spcAft>
              <a:buClr>
                <a:schemeClr val="tx2"/>
              </a:buClr>
              <a:buFont typeface="Courier New" panose="02070309020205020404" pitchFamily="49" charset="0"/>
              <a:buChar char="o"/>
            </a:pPr>
            <a:r>
              <a:rPr lang="en-GB" sz="1200" dirty="0"/>
              <a:t>Current questions (Q14 - Q19) cover communication with doctors/nurses regarding involvement in discussions and ease of understanding information.</a:t>
            </a:r>
          </a:p>
          <a:p>
            <a:pPr marL="228600" indent="-228600">
              <a:lnSpc>
                <a:spcPct val="114000"/>
              </a:lnSpc>
              <a:spcAft>
                <a:spcPts val="800"/>
              </a:spcAft>
              <a:buClr>
                <a:schemeClr val="tx2"/>
              </a:buClr>
              <a:buFont typeface="Courier New" panose="02070309020205020404" pitchFamily="49" charset="0"/>
              <a:buChar char="o"/>
            </a:pPr>
            <a:r>
              <a:rPr lang="en-GB" sz="1200" dirty="0"/>
              <a:t>No current question on whether patients were proactively kept informed about tests, procedures, delays or care plan changes.</a:t>
            </a:r>
          </a:p>
          <a:p>
            <a:pPr>
              <a:lnSpc>
                <a:spcPct val="114000"/>
              </a:lnSpc>
              <a:spcAft>
                <a:spcPts val="800"/>
              </a:spcAft>
            </a:pPr>
            <a:endParaRPr lang="en-GB" sz="600" dirty="0"/>
          </a:p>
          <a:p>
            <a:pPr>
              <a:lnSpc>
                <a:spcPct val="114000"/>
              </a:lnSpc>
              <a:spcAft>
                <a:spcPts val="800"/>
              </a:spcAft>
              <a:buClr>
                <a:schemeClr val="tx2"/>
              </a:buClr>
            </a:pPr>
            <a:r>
              <a:rPr lang="en-GB" sz="1200" b="1" dirty="0"/>
              <a:t>Please note that as with any addition, there is no guarantee these topics will be added without agreement to remove other, lower-priority questions, to stay within the 8-page questionnaire limit.</a:t>
            </a:r>
          </a:p>
        </p:txBody>
      </p:sp>
      <p:grpSp>
        <p:nvGrpSpPr>
          <p:cNvPr id="60" name="RightPanel">
            <a:extLst>
              <a:ext uri="{FF2B5EF4-FFF2-40B4-BE49-F238E27FC236}">
                <a16:creationId xmlns:a16="http://schemas.microsoft.com/office/drawing/2014/main" id="{AB5AF89A-A910-65FF-D627-0C4822BEC664}"/>
              </a:ext>
            </a:extLst>
          </p:cNvPr>
          <p:cNvGrpSpPr/>
          <p:nvPr/>
        </p:nvGrpSpPr>
        <p:grpSpPr>
          <a:xfrm>
            <a:off x="7209062" y="1509895"/>
            <a:ext cx="4830538" cy="4782048"/>
            <a:chOff x="7209062" y="1509895"/>
            <a:chExt cx="4830538" cy="4782048"/>
          </a:xfrm>
        </p:grpSpPr>
        <p:sp>
          <p:nvSpPr>
            <p:cNvPr id="61" name="Oval">
              <a:extLst>
                <a:ext uri="{FF2B5EF4-FFF2-40B4-BE49-F238E27FC236}">
                  <a16:creationId xmlns:a16="http://schemas.microsoft.com/office/drawing/2014/main" id="{657F1853-510C-5249-D912-90564DF2B534}"/>
                </a:ext>
              </a:extLst>
            </p:cNvPr>
            <p:cNvSpPr/>
            <p:nvPr/>
          </p:nvSpPr>
          <p:spPr>
            <a:xfrm>
              <a:off x="7209062" y="1509895"/>
              <a:ext cx="4830538" cy="478204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PollBadge">
              <a:extLst>
                <a:ext uri="{FF2B5EF4-FFF2-40B4-BE49-F238E27FC236}">
                  <a16:creationId xmlns:a16="http://schemas.microsoft.com/office/drawing/2014/main" id="{2C041511-1FD9-F886-BE6C-5E4E5606E1FC}"/>
                </a:ext>
              </a:extLst>
            </p:cNvPr>
            <p:cNvSpPr/>
            <p:nvPr/>
          </p:nvSpPr>
          <p:spPr>
            <a:xfrm>
              <a:off x="8799331" y="1739895"/>
              <a:ext cx="1650000" cy="380000"/>
            </a:xfrm>
            <a:prstGeom prst="roundRect">
              <a:avLst>
                <a:gd name="adj" fmla="val 50000"/>
              </a:avLst>
            </a:prstGeom>
            <a:solidFill>
              <a:schemeClr val="accent2"/>
            </a:solidFill>
            <a:ln>
              <a:noFill/>
            </a:ln>
          </p:spPr>
          <p:txBody>
            <a:bodyPr anchor="ctr"/>
            <a:lstStyle/>
            <a:p>
              <a:pPr algn="ctr"/>
              <a:r>
                <a:rPr lang="en-GB" sz="1400" b="1" dirty="0">
                  <a:solidFill>
                    <a:schemeClr val="bg1"/>
                  </a:solidFill>
                </a:rPr>
                <a:t>LIVE POLL</a:t>
              </a:r>
            </a:p>
          </p:txBody>
        </p:sp>
        <p:sp>
          <p:nvSpPr>
            <p:cNvPr id="63" name="RightText">
              <a:extLst>
                <a:ext uri="{FF2B5EF4-FFF2-40B4-BE49-F238E27FC236}">
                  <a16:creationId xmlns:a16="http://schemas.microsoft.com/office/drawing/2014/main" id="{DB3B8E1A-1EEC-F404-761B-925693C91FD1}"/>
                </a:ext>
              </a:extLst>
            </p:cNvPr>
            <p:cNvSpPr txBox="1"/>
            <p:nvPr/>
          </p:nvSpPr>
          <p:spPr>
            <a:xfrm>
              <a:off x="7659062" y="2269895"/>
              <a:ext cx="3930538" cy="3772048"/>
            </a:xfrm>
            <a:prstGeom prst="rect">
              <a:avLst/>
            </a:prstGeom>
            <a:noFill/>
          </p:spPr>
          <p:txBody>
            <a:bodyPr wrap="square">
              <a:normAutofit/>
            </a:bodyPr>
            <a:lstStyle/>
            <a:p>
              <a:pPr algn="ctr"/>
              <a:r>
                <a:rPr lang="en-GB" sz="1400" b="1" dirty="0">
                  <a:solidFill>
                    <a:schemeClr val="bg1"/>
                  </a:solidFill>
                </a:rPr>
                <a:t>We would like your views</a:t>
              </a:r>
            </a:p>
            <a:p>
              <a:pPr algn="ctr"/>
              <a:endParaRPr lang="en-GB" sz="1400" b="1" dirty="0">
                <a:solidFill>
                  <a:schemeClr val="bg1"/>
                </a:solidFill>
              </a:endParaRPr>
            </a:p>
            <a:p>
              <a:pPr algn="ctr"/>
              <a:endParaRPr lang="en-GB" sz="300" dirty="0"/>
            </a:p>
            <a:p>
              <a:pPr algn="ctr"/>
              <a:r>
                <a:rPr lang="en-GB" sz="1400" b="1" i="1" dirty="0">
                  <a:solidFill>
                    <a:schemeClr val="bg1"/>
                  </a:solidFill>
                </a:rPr>
                <a:t>Please rank these 3 topics in order of importance for inclusion in the 2026 survey.</a:t>
              </a:r>
            </a:p>
            <a:p>
              <a:pPr algn="ctr"/>
              <a:endParaRPr lang="en-GB" sz="1200" b="1" i="1" dirty="0">
                <a:solidFill>
                  <a:schemeClr val="bg1"/>
                </a:solidFill>
              </a:endParaRPr>
            </a:p>
            <a:p>
              <a:pPr algn="ctr"/>
              <a:endParaRPr lang="en-GB" sz="300" dirty="0"/>
            </a:p>
            <a:p>
              <a:pPr marL="285750" indent="-285750">
                <a:buClr>
                  <a:schemeClr val="bg1"/>
                </a:buClr>
                <a:buFont typeface="Courier New" panose="02070309020205020404" pitchFamily="49" charset="0"/>
                <a:buChar char="o"/>
              </a:pPr>
              <a:r>
                <a:rPr lang="en-GB" sz="1400" dirty="0">
                  <a:solidFill>
                    <a:schemeClr val="bg1"/>
                  </a:solidFill>
                </a:rPr>
                <a:t>Are any of these a valuable addition? Why?</a:t>
              </a:r>
            </a:p>
            <a:p>
              <a:pPr marL="285750" indent="-285750">
                <a:buClr>
                  <a:schemeClr val="bg1"/>
                </a:buClr>
                <a:buFont typeface="Courier New" panose="02070309020205020404" pitchFamily="49" charset="0"/>
                <a:buChar char="o"/>
              </a:pPr>
              <a:endParaRPr lang="en-GB" sz="1400" dirty="0"/>
            </a:p>
            <a:p>
              <a:pPr marL="285750" indent="-285750">
                <a:buClr>
                  <a:schemeClr val="bg1"/>
                </a:buClr>
                <a:buFont typeface="Courier New" panose="02070309020205020404" pitchFamily="49" charset="0"/>
                <a:buChar char="o"/>
              </a:pPr>
              <a:r>
                <a:rPr lang="en-GB" sz="1400" dirty="0">
                  <a:solidFill>
                    <a:schemeClr val="bg1"/>
                  </a:solidFill>
                </a:rPr>
                <a:t>What other question(s) would be suitable for removal to make space?</a:t>
              </a:r>
            </a:p>
            <a:p>
              <a:pPr>
                <a:buClr>
                  <a:schemeClr val="bg1"/>
                </a:buClr>
              </a:pPr>
              <a:endParaRPr lang="en-GB" sz="600" dirty="0"/>
            </a:p>
          </p:txBody>
        </p:sp>
      </p:grpSp>
    </p:spTree>
    <p:extLst>
      <p:ext uri="{BB962C8B-B14F-4D97-AF65-F5344CB8AC3E}">
        <p14:creationId xmlns:p14="http://schemas.microsoft.com/office/powerpoint/2010/main" val="3365884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68D91-5C73-B383-E65F-8DC159796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9661E5-3614-6197-098B-5F6AF2E700A5}"/>
              </a:ext>
            </a:extLst>
          </p:cNvPr>
          <p:cNvSpPr>
            <a:spLocks noGrp="1"/>
          </p:cNvSpPr>
          <p:nvPr>
            <p:ph type="title"/>
          </p:nvPr>
        </p:nvSpPr>
        <p:spPr/>
        <p:txBody>
          <a:bodyPr/>
          <a:lstStyle/>
          <a:p>
            <a:r>
              <a:rPr lang="en-GB" dirty="0"/>
              <a:t>Improving patient engagement with the Adult Inpatient Survey</a:t>
            </a:r>
          </a:p>
        </p:txBody>
      </p:sp>
    </p:spTree>
    <p:extLst>
      <p:ext uri="{BB962C8B-B14F-4D97-AF65-F5344CB8AC3E}">
        <p14:creationId xmlns:p14="http://schemas.microsoft.com/office/powerpoint/2010/main" val="2331013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0E4268-907A-D057-A7EC-7D929E6D6F9B}"/>
              </a:ext>
            </a:extLst>
          </p:cNvPr>
          <p:cNvSpPr/>
          <p:nvPr/>
        </p:nvSpPr>
        <p:spPr>
          <a:xfrm>
            <a:off x="10572749" y="5991225"/>
            <a:ext cx="1552575" cy="7302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6B09A47-7E53-F482-8BB5-09C63F2816D1}"/>
              </a:ext>
            </a:extLst>
          </p:cNvPr>
          <p:cNvSpPr>
            <a:spLocks noGrp="1"/>
          </p:cNvSpPr>
          <p:nvPr>
            <p:ph type="title"/>
          </p:nvPr>
        </p:nvSpPr>
        <p:spPr>
          <a:noFill/>
        </p:spPr>
        <p:txBody>
          <a:bodyPr anchor="ctr">
            <a:normAutofit/>
          </a:bodyPr>
          <a:lstStyle/>
          <a:p>
            <a:r>
              <a:rPr lang="en-GB" dirty="0"/>
              <a:t>Response rates 2002 - 2025</a:t>
            </a:r>
          </a:p>
        </p:txBody>
      </p:sp>
      <p:sp>
        <p:nvSpPr>
          <p:cNvPr id="3" name="Content Placeholder 2">
            <a:extLst>
              <a:ext uri="{FF2B5EF4-FFF2-40B4-BE49-F238E27FC236}">
                <a16:creationId xmlns:a16="http://schemas.microsoft.com/office/drawing/2014/main" id="{79AFC351-47DB-8454-2D0E-DA19DE96C9C5}"/>
              </a:ext>
            </a:extLst>
          </p:cNvPr>
          <p:cNvSpPr>
            <a:spLocks noGrp="1"/>
          </p:cNvSpPr>
          <p:nvPr>
            <p:ph idx="1"/>
          </p:nvPr>
        </p:nvSpPr>
        <p:spPr/>
        <p:txBody>
          <a:bodyPr/>
          <a:lstStyle/>
          <a:p>
            <a:pPr marL="285750" indent="-285750">
              <a:buClr>
                <a:schemeClr val="tx2"/>
              </a:buClr>
              <a:buFont typeface="Courier New" panose="02070309020205020404" pitchFamily="49" charset="0"/>
              <a:buChar char="o"/>
            </a:pPr>
            <a:r>
              <a:rPr lang="en-GB" dirty="0"/>
              <a:t>Survey response rates for the Adult Inpatient Survey have declined overall since 2002, despite some short-term increases.</a:t>
            </a:r>
          </a:p>
        </p:txBody>
      </p:sp>
      <p:sp>
        <p:nvSpPr>
          <p:cNvPr id="4" name="Slide Number Placeholder 3">
            <a:extLst>
              <a:ext uri="{FF2B5EF4-FFF2-40B4-BE49-F238E27FC236}">
                <a16:creationId xmlns:a16="http://schemas.microsoft.com/office/drawing/2014/main" id="{8BA88A3E-4AB9-58E3-1A3A-1D7BC077F803}"/>
              </a:ext>
            </a:extLst>
          </p:cNvPr>
          <p:cNvSpPr>
            <a:spLocks noGrp="1"/>
          </p:cNvSpPr>
          <p:nvPr>
            <p:ph type="sldNum" sz="quarter" idx="4294967295"/>
          </p:nvPr>
        </p:nvSpPr>
        <p:spPr>
          <a:xfrm>
            <a:off x="9448800" y="6356350"/>
            <a:ext cx="2743200"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66B4F769-270F-4AEF-A4B4-E755A10C134C}" type="slidenum">
              <a:rPr lang="en-GB" smtClean="0">
                <a:solidFill>
                  <a:srgbClr val="4D4639"/>
                </a:solidFill>
              </a:rPr>
              <a:pPr>
                <a:spcAft>
                  <a:spcPts val="600"/>
                </a:spcAft>
              </a:pPr>
              <a:t>17</a:t>
            </a:fld>
            <a:endParaRPr lang="en-GB">
              <a:solidFill>
                <a:srgbClr val="4D4639"/>
              </a:solidFill>
            </a:endParaRPr>
          </a:p>
        </p:txBody>
      </p:sp>
      <p:graphicFrame>
        <p:nvGraphicFramePr>
          <p:cNvPr id="5" name="Content Placeholder 7">
            <a:extLst>
              <a:ext uri="{FF2B5EF4-FFF2-40B4-BE49-F238E27FC236}">
                <a16:creationId xmlns:a16="http://schemas.microsoft.com/office/drawing/2014/main" id="{983E6EFA-C7DB-30C5-A243-E96B817925CE}"/>
              </a:ext>
            </a:extLst>
          </p:cNvPr>
          <p:cNvGraphicFramePr>
            <a:graphicFrameLocks/>
          </p:cNvGraphicFramePr>
          <p:nvPr>
            <p:extLst>
              <p:ext uri="{D42A27DB-BD31-4B8C-83A1-F6EECF244321}">
                <p14:modId xmlns:p14="http://schemas.microsoft.com/office/powerpoint/2010/main" val="802274715"/>
              </p:ext>
            </p:extLst>
          </p:nvPr>
        </p:nvGraphicFramePr>
        <p:xfrm>
          <a:off x="550171" y="1963657"/>
          <a:ext cx="11156054" cy="45752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5062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Improving patient engagement and response rates</a:t>
            </a:r>
          </a:p>
        </p:txBody>
      </p:sp>
      <p:sp>
        <p:nvSpPr>
          <p:cNvPr id="4" name="Content 4"/>
          <p:cNvSpPr txBox="1"/>
          <p:nvPr/>
        </p:nvSpPr>
        <p:spPr>
          <a:xfrm>
            <a:off x="516834" y="1271245"/>
            <a:ext cx="6500000" cy="5398496"/>
          </a:xfrm>
          <a:prstGeom prst="rect">
            <a:avLst/>
          </a:prstGeom>
        </p:spPr>
        <p:txBody>
          <a:bodyPr wrap="square">
            <a:normAutofit/>
          </a:bodyPr>
          <a:lstStyle/>
          <a:p>
            <a:pPr>
              <a:lnSpc>
                <a:spcPct val="114000"/>
              </a:lnSpc>
              <a:spcAft>
                <a:spcPts val="800"/>
              </a:spcAft>
            </a:pPr>
            <a:r>
              <a:rPr lang="en-GB" sz="1600" b="1" dirty="0">
                <a:solidFill>
                  <a:schemeClr val="tx2"/>
                </a:solidFill>
              </a:rPr>
              <a:t>The challenge</a:t>
            </a:r>
          </a:p>
          <a:p>
            <a:pPr marL="228600" indent="-228600">
              <a:lnSpc>
                <a:spcPct val="114000"/>
              </a:lnSpc>
              <a:spcAft>
                <a:spcPts val="800"/>
              </a:spcAft>
              <a:buClr>
                <a:schemeClr val="tx2"/>
              </a:buClr>
              <a:buFont typeface="Courier New" panose="02070309020205020404" pitchFamily="49" charset="0"/>
              <a:buChar char="o"/>
            </a:pPr>
            <a:r>
              <a:rPr lang="en-GB" sz="1400" dirty="0"/>
              <a:t>Younger respondents (16 - 35) consistently have the lowest response rates of any age group within the survey, and overall response rates continue a gradual decline from prior survey years.</a:t>
            </a:r>
          </a:p>
          <a:p>
            <a:pPr marL="228600" indent="-228600">
              <a:lnSpc>
                <a:spcPct val="114000"/>
              </a:lnSpc>
              <a:spcAft>
                <a:spcPts val="800"/>
              </a:spcAft>
              <a:buFont typeface="Arial"/>
              <a:buChar char="•"/>
            </a:pPr>
            <a:endParaRPr lang="en-GB" sz="1400" dirty="0"/>
          </a:p>
          <a:p>
            <a:pPr>
              <a:lnSpc>
                <a:spcPct val="114000"/>
              </a:lnSpc>
              <a:spcAft>
                <a:spcPts val="800"/>
              </a:spcAft>
            </a:pPr>
            <a:endParaRPr lang="en-GB" sz="700" dirty="0"/>
          </a:p>
          <a:p>
            <a:pPr>
              <a:lnSpc>
                <a:spcPct val="114000"/>
              </a:lnSpc>
              <a:spcAft>
                <a:spcPts val="800"/>
              </a:spcAft>
            </a:pPr>
            <a:r>
              <a:rPr lang="en-GB" sz="1600" b="1" dirty="0">
                <a:solidFill>
                  <a:schemeClr val="tx2"/>
                </a:solidFill>
              </a:rPr>
              <a:t>Analysis of the 2025 Adult Inpatient Survey data shows: </a:t>
            </a:r>
          </a:p>
          <a:p>
            <a:pPr marL="228600" indent="-228600">
              <a:lnSpc>
                <a:spcPct val="114000"/>
              </a:lnSpc>
              <a:spcAft>
                <a:spcPts val="800"/>
              </a:spcAft>
              <a:buClr>
                <a:schemeClr val="tx2"/>
              </a:buClr>
              <a:buFont typeface="Courier New" panose="02070309020205020404" pitchFamily="49" charset="0"/>
              <a:buChar char="o"/>
            </a:pPr>
            <a:r>
              <a:rPr lang="en-GB" sz="1400" dirty="0"/>
              <a:t>Younger patients are substantially more likely to respond online than by post; SMS contact increases participation across all age groups.</a:t>
            </a:r>
          </a:p>
          <a:p>
            <a:pPr marL="228600" indent="-228600">
              <a:lnSpc>
                <a:spcPct val="114000"/>
              </a:lnSpc>
              <a:spcAft>
                <a:spcPts val="800"/>
              </a:spcAft>
              <a:buClr>
                <a:schemeClr val="tx2"/>
              </a:buClr>
              <a:buFont typeface="Courier New" panose="02070309020205020404" pitchFamily="49" charset="0"/>
              <a:buChar char="o"/>
            </a:pPr>
            <a:r>
              <a:rPr lang="en-GB" sz="1400" dirty="0"/>
              <a:t>16 - 35-year-olds are more likely to complete the survey via smartphone than those aged 51+ (79% vs. 46%) (2025 Adult Inpatient Survey data).</a:t>
            </a:r>
          </a:p>
        </p:txBody>
      </p:sp>
      <p:grpSp>
        <p:nvGrpSpPr>
          <p:cNvPr id="70" name="RightPanel"/>
          <p:cNvGrpSpPr/>
          <p:nvPr/>
        </p:nvGrpSpPr>
        <p:grpSpPr>
          <a:xfrm>
            <a:off x="7209062" y="1509895"/>
            <a:ext cx="4830538" cy="4782048"/>
            <a:chOff x="7209062" y="1509895"/>
            <a:chExt cx="4830538" cy="4782048"/>
          </a:xfrm>
        </p:grpSpPr>
        <p:sp>
          <p:nvSpPr>
            <p:cNvPr id="71" name="Oval"/>
            <p:cNvSpPr/>
            <p:nvPr/>
          </p:nvSpPr>
          <p:spPr>
            <a:xfrm>
              <a:off x="7209062" y="1509895"/>
              <a:ext cx="4830538" cy="478204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RightText"/>
            <p:cNvSpPr txBox="1"/>
            <p:nvPr/>
          </p:nvSpPr>
          <p:spPr>
            <a:xfrm>
              <a:off x="7659062" y="1769895"/>
              <a:ext cx="3930538" cy="4282048"/>
            </a:xfrm>
            <a:prstGeom prst="rect">
              <a:avLst/>
            </a:prstGeom>
            <a:noFill/>
          </p:spPr>
          <p:txBody>
            <a:bodyPr wrap="square">
              <a:normAutofit/>
            </a:bodyPr>
            <a:lstStyle/>
            <a:p>
              <a:pPr algn="ctr"/>
              <a:endParaRPr lang="en-GB" sz="1400" b="1" dirty="0">
                <a:solidFill>
                  <a:schemeClr val="bg1"/>
                </a:solidFill>
              </a:endParaRPr>
            </a:p>
            <a:p>
              <a:pPr algn="ctr"/>
              <a:endParaRPr lang="en-GB" sz="1400" b="1" dirty="0">
                <a:solidFill>
                  <a:schemeClr val="bg1"/>
                </a:solidFill>
              </a:endParaRPr>
            </a:p>
            <a:p>
              <a:pPr algn="ctr"/>
              <a:r>
                <a:rPr lang="en-GB" sz="1400" b="1" dirty="0">
                  <a:solidFill>
                    <a:schemeClr val="bg1"/>
                  </a:solidFill>
                </a:rPr>
                <a:t>We would like your views</a:t>
              </a:r>
            </a:p>
            <a:p>
              <a:pPr algn="ctr"/>
              <a:endParaRPr lang="en-GB" sz="1400" b="1" dirty="0">
                <a:solidFill>
                  <a:schemeClr val="bg1"/>
                </a:solidFill>
              </a:endParaRPr>
            </a:p>
            <a:p>
              <a:pPr marL="285750" indent="-285750">
                <a:buClr>
                  <a:schemeClr val="bg1"/>
                </a:buClr>
                <a:buFont typeface="Courier New" panose="02070309020205020404" pitchFamily="49" charset="0"/>
                <a:buChar char="o"/>
              </a:pPr>
              <a:r>
                <a:rPr lang="en-GB" sz="1400" dirty="0">
                  <a:solidFill>
                    <a:schemeClr val="bg1"/>
                  </a:solidFill>
                </a:rPr>
                <a:t>How should we best engage with patients throughout the survey lifecycle to boost engagement, and when is the best time to start?</a:t>
              </a:r>
            </a:p>
            <a:p>
              <a:pPr marL="285750" indent="-285750">
                <a:buClr>
                  <a:schemeClr val="bg1"/>
                </a:buClr>
                <a:buFont typeface="Courier New" panose="02070309020205020404" pitchFamily="49" charset="0"/>
                <a:buChar char="o"/>
              </a:pPr>
              <a:endParaRPr lang="en-GB" sz="1400" dirty="0"/>
            </a:p>
            <a:p>
              <a:pPr marL="285750" indent="-285750">
                <a:buClr>
                  <a:schemeClr val="bg1"/>
                </a:buClr>
                <a:buFont typeface="Courier New" panose="02070309020205020404" pitchFamily="49" charset="0"/>
                <a:buChar char="o"/>
              </a:pPr>
              <a:r>
                <a:rPr lang="en-GB" sz="1400" dirty="0">
                  <a:solidFill>
                    <a:schemeClr val="bg1"/>
                  </a:solidFill>
                </a:rPr>
                <a:t>Have you collected patient feedback in your trust? What methods and contact modes have worked best, and does this vary by age?</a:t>
              </a:r>
            </a:p>
            <a:p>
              <a:pPr marL="285750" indent="-285750">
                <a:buClr>
                  <a:schemeClr val="bg1"/>
                </a:buClr>
                <a:buFont typeface="Courier New" panose="02070309020205020404" pitchFamily="49" charset="0"/>
                <a:buChar char="o"/>
              </a:pPr>
              <a:endParaRPr lang="en-GB" sz="1400" dirty="0"/>
            </a:p>
            <a:p>
              <a:pPr marL="285750" indent="-285750">
                <a:buClr>
                  <a:schemeClr val="bg1"/>
                </a:buClr>
                <a:buFont typeface="Courier New" panose="02070309020205020404" pitchFamily="49" charset="0"/>
                <a:buChar char="o"/>
              </a:pPr>
              <a:r>
                <a:rPr lang="en-GB" sz="1400" dirty="0">
                  <a:solidFill>
                    <a:schemeClr val="bg1"/>
                  </a:solidFill>
                </a:rPr>
                <a:t>What channels do you think are best to reach younger patients specifically? What has worked well for you?</a:t>
              </a:r>
            </a:p>
            <a:p>
              <a:pPr>
                <a:buClr>
                  <a:schemeClr val="bg1"/>
                </a:buClr>
              </a:pPr>
              <a:endParaRPr lang="en-GB" sz="600" dirty="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41A1C-6695-66A4-9086-FDD4D435B38D}"/>
              </a:ext>
            </a:extLst>
          </p:cNvPr>
          <p:cNvSpPr>
            <a:spLocks noGrp="1"/>
          </p:cNvSpPr>
          <p:nvPr>
            <p:ph type="title"/>
          </p:nvPr>
        </p:nvSpPr>
        <p:spPr/>
        <p:txBody>
          <a:bodyPr/>
          <a:lstStyle/>
          <a:p>
            <a:r>
              <a:rPr lang="en-GB" dirty="0"/>
              <a:t>Key dates</a:t>
            </a:r>
          </a:p>
        </p:txBody>
      </p:sp>
    </p:spTree>
    <p:extLst>
      <p:ext uri="{BB962C8B-B14F-4D97-AF65-F5344CB8AC3E}">
        <p14:creationId xmlns:p14="http://schemas.microsoft.com/office/powerpoint/2010/main" val="606414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AF5AA-4C10-0FFE-93C0-CE3D982CF31C}"/>
              </a:ext>
            </a:extLst>
          </p:cNvPr>
          <p:cNvSpPr>
            <a:spLocks noGrp="1"/>
          </p:cNvSpPr>
          <p:nvPr>
            <p:ph type="title"/>
          </p:nvPr>
        </p:nvSpPr>
        <p:spPr>
          <a:xfrm>
            <a:off x="517525" y="489480"/>
            <a:ext cx="11155361" cy="461665"/>
          </a:xfrm>
        </p:spPr>
        <p:txBody>
          <a:bodyPr vert="horz" lIns="0" tIns="0" rIns="0" bIns="0" rtlCol="0" anchor="t" anchorCtr="0">
            <a:normAutofit/>
          </a:bodyPr>
          <a:lstStyle/>
          <a:p>
            <a:r>
              <a:rPr lang="en-GB" dirty="0"/>
              <a:t>Welcome and purpose</a:t>
            </a:r>
          </a:p>
        </p:txBody>
      </p:sp>
      <p:sp>
        <p:nvSpPr>
          <p:cNvPr id="3" name="TextBox 2">
            <a:extLst>
              <a:ext uri="{FF2B5EF4-FFF2-40B4-BE49-F238E27FC236}">
                <a16:creationId xmlns:a16="http://schemas.microsoft.com/office/drawing/2014/main" id="{391B5B8F-5A45-8FBC-7AA7-C78E4764074B}"/>
              </a:ext>
            </a:extLst>
          </p:cNvPr>
          <p:cNvSpPr txBox="1"/>
          <p:nvPr/>
        </p:nvSpPr>
        <p:spPr>
          <a:xfrm>
            <a:off x="516834" y="1271245"/>
            <a:ext cx="7076662" cy="5338277"/>
          </a:xfrm>
          <a:prstGeom prst="rect">
            <a:avLst/>
          </a:prstGeom>
        </p:spPr>
        <p:txBody>
          <a:bodyPr vert="horz" lIns="0" tIns="0" rIns="0" bIns="0" rtlCol="0">
            <a:normAutofit/>
          </a:bodyPr>
          <a:lstStyle/>
          <a:p>
            <a:pPr marL="285750" indent="-285750">
              <a:lnSpc>
                <a:spcPct val="124000"/>
              </a:lnSpc>
              <a:spcBef>
                <a:spcPts val="1000"/>
              </a:spcBef>
              <a:spcAft>
                <a:spcPts val="800"/>
              </a:spcAft>
              <a:buClr>
                <a:schemeClr val="tx2"/>
              </a:buClr>
              <a:buFont typeface="Courier New" panose="02070309020205020404" pitchFamily="49" charset="0"/>
              <a:buChar char="o"/>
            </a:pPr>
            <a:r>
              <a:rPr lang="en-US" sz="1400" dirty="0"/>
              <a:t>This webinar is to help inform the development for the 2026 Adult Inpatient Survey. </a:t>
            </a:r>
          </a:p>
          <a:p>
            <a:pPr marL="285750" indent="-285750">
              <a:lnSpc>
                <a:spcPct val="124000"/>
              </a:lnSpc>
              <a:spcBef>
                <a:spcPts val="1000"/>
              </a:spcBef>
              <a:spcAft>
                <a:spcPts val="800"/>
              </a:spcAft>
              <a:buClr>
                <a:schemeClr val="tx2"/>
              </a:buClr>
              <a:buFont typeface="Courier New" panose="02070309020205020404" pitchFamily="49" charset="0"/>
              <a:buChar char="o"/>
            </a:pPr>
            <a:r>
              <a:rPr lang="en-US" sz="1400" dirty="0"/>
              <a:t>While we may cover aspects of the survey that are unlikely to change, this webinar is an opportunity for trusts to shape key decisions required for the survey. </a:t>
            </a:r>
          </a:p>
          <a:p>
            <a:pPr marL="285750" indent="-285750">
              <a:lnSpc>
                <a:spcPct val="124000"/>
              </a:lnSpc>
              <a:spcBef>
                <a:spcPts val="1000"/>
              </a:spcBef>
              <a:spcAft>
                <a:spcPts val="800"/>
              </a:spcAft>
              <a:buClr>
                <a:schemeClr val="tx2"/>
              </a:buClr>
              <a:buFont typeface="Courier New" panose="02070309020205020404" pitchFamily="49" charset="0"/>
              <a:buChar char="o"/>
            </a:pPr>
            <a:r>
              <a:rPr lang="en-US" sz="1400" dirty="0"/>
              <a:t>We would like this to be as interactive as possible, and trusts can do this by:</a:t>
            </a:r>
          </a:p>
          <a:p>
            <a:pPr marL="742950" lvl="2" indent="-285750">
              <a:lnSpc>
                <a:spcPct val="124000"/>
              </a:lnSpc>
              <a:spcBef>
                <a:spcPts val="1000"/>
              </a:spcBef>
              <a:spcAft>
                <a:spcPts val="800"/>
              </a:spcAft>
              <a:buClr>
                <a:schemeClr val="tx2"/>
              </a:buClr>
              <a:buFont typeface="Wingdings" panose="05000000000000000000" pitchFamily="2" charset="2"/>
              <a:buChar char="ü"/>
            </a:pPr>
            <a:r>
              <a:rPr lang="en-US" sz="1400" dirty="0"/>
              <a:t>Engaging with the polls used to gather opinions on the different topics discussed</a:t>
            </a:r>
          </a:p>
          <a:p>
            <a:pPr marL="742950" lvl="2" indent="-285750">
              <a:lnSpc>
                <a:spcPct val="124000"/>
              </a:lnSpc>
              <a:spcBef>
                <a:spcPts val="1000"/>
              </a:spcBef>
              <a:spcAft>
                <a:spcPts val="800"/>
              </a:spcAft>
              <a:buClr>
                <a:schemeClr val="tx2"/>
              </a:buClr>
              <a:buFont typeface="Wingdings" panose="05000000000000000000" pitchFamily="2" charset="2"/>
              <a:buChar char="ü"/>
            </a:pPr>
            <a:r>
              <a:rPr lang="en-US" sz="1400" dirty="0"/>
              <a:t>Sharing your thoughts via the chat function or raising your hand during the webinar</a:t>
            </a:r>
          </a:p>
          <a:p>
            <a:pPr marL="742950" lvl="2" indent="-285750">
              <a:lnSpc>
                <a:spcPct val="124000"/>
              </a:lnSpc>
              <a:spcBef>
                <a:spcPts val="1000"/>
              </a:spcBef>
              <a:spcAft>
                <a:spcPts val="800"/>
              </a:spcAft>
              <a:buClr>
                <a:schemeClr val="tx2"/>
              </a:buClr>
              <a:buFont typeface="Wingdings" panose="05000000000000000000" pitchFamily="2" charset="2"/>
              <a:buChar char="ü"/>
            </a:pPr>
            <a:r>
              <a:rPr lang="en-US" sz="1400" dirty="0"/>
              <a:t>Considering the specific questions posed on some of the discussion topics</a:t>
            </a:r>
          </a:p>
          <a:p>
            <a:pPr>
              <a:lnSpc>
                <a:spcPct val="124000"/>
              </a:lnSpc>
              <a:spcBef>
                <a:spcPts val="1000"/>
              </a:spcBef>
              <a:spcAft>
                <a:spcPts val="800"/>
              </a:spcAft>
              <a:buClr>
                <a:schemeClr val="tx2"/>
              </a:buClr>
            </a:pPr>
            <a:endParaRPr lang="en-US" sz="1400" dirty="0"/>
          </a:p>
          <a:p>
            <a:pPr algn="ctr">
              <a:lnSpc>
                <a:spcPct val="124000"/>
              </a:lnSpc>
              <a:spcBef>
                <a:spcPts val="1000"/>
              </a:spcBef>
              <a:spcAft>
                <a:spcPts val="800"/>
              </a:spcAft>
              <a:buClr>
                <a:schemeClr val="tx2"/>
              </a:buClr>
            </a:pPr>
            <a:r>
              <a:rPr lang="en-US" sz="1400" b="1" dirty="0">
                <a:solidFill>
                  <a:schemeClr val="tx2"/>
                </a:solidFill>
              </a:rPr>
              <a:t>There are no right answers!</a:t>
            </a:r>
          </a:p>
          <a:p>
            <a:pPr marL="285750" indent="-285750">
              <a:lnSpc>
                <a:spcPct val="124000"/>
              </a:lnSpc>
              <a:spcBef>
                <a:spcPts val="1000"/>
              </a:spcBef>
              <a:spcAft>
                <a:spcPts val="800"/>
              </a:spcAft>
              <a:buClr>
                <a:schemeClr val="tx2"/>
              </a:buClr>
              <a:buFont typeface="Courier New" panose="02070309020205020404" pitchFamily="49" charset="0"/>
              <a:buChar char="o"/>
            </a:pPr>
            <a:r>
              <a:rPr lang="en-US" sz="1400" dirty="0"/>
              <a:t>We want to hear from as many of you as we can to ensure that we explore all considerations before making any final decisions for the development of this survey iteration.</a:t>
            </a:r>
          </a:p>
        </p:txBody>
      </p:sp>
    </p:spTree>
    <p:extLst>
      <p:ext uri="{BB962C8B-B14F-4D97-AF65-F5344CB8AC3E}">
        <p14:creationId xmlns:p14="http://schemas.microsoft.com/office/powerpoint/2010/main" val="459820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E4909D-92B7-2EB1-DB42-20041A814D02}"/>
              </a:ext>
            </a:extLst>
          </p:cNvPr>
          <p:cNvSpPr/>
          <p:nvPr/>
        </p:nvSpPr>
        <p:spPr>
          <a:xfrm>
            <a:off x="10706100" y="6010275"/>
            <a:ext cx="1400175" cy="70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noFill/>
        </p:spPr>
        <p:txBody>
          <a:bodyPr/>
          <a:lstStyle/>
          <a:p>
            <a:r>
              <a:rPr lang="en-GB" dirty="0"/>
              <a:t>Key dates</a:t>
            </a:r>
          </a:p>
        </p:txBody>
      </p:sp>
      <p:sp>
        <p:nvSpPr>
          <p:cNvPr id="3" name="Intro"/>
          <p:cNvSpPr txBox="1"/>
          <p:nvPr/>
        </p:nvSpPr>
        <p:spPr>
          <a:xfrm>
            <a:off x="517527" y="1103977"/>
            <a:ext cx="11156053" cy="700000"/>
          </a:xfrm>
          <a:prstGeom prst="rect">
            <a:avLst/>
          </a:prstGeom>
        </p:spPr>
        <p:txBody>
          <a:bodyPr/>
          <a:lstStyle/>
          <a:p>
            <a:r>
              <a:rPr lang="en-GB" sz="1200" dirty="0"/>
              <a:t>More detailed timelines will be made available in the 2026 Adult Inpatient Survey handbook for trusts managing sampling in-house and for those using an approved contractor.</a:t>
            </a:r>
          </a:p>
        </p:txBody>
      </p:sp>
      <p:graphicFrame>
        <p:nvGraphicFramePr>
          <p:cNvPr id="4" name="Table"/>
          <p:cNvGraphicFramePr>
            <a:graphicFrameLocks noGrp="1"/>
          </p:cNvGraphicFramePr>
          <p:nvPr>
            <p:extLst>
              <p:ext uri="{D42A27DB-BD31-4B8C-83A1-F6EECF244321}">
                <p14:modId xmlns:p14="http://schemas.microsoft.com/office/powerpoint/2010/main" val="2100229690"/>
              </p:ext>
            </p:extLst>
          </p:nvPr>
        </p:nvGraphicFramePr>
        <p:xfrm>
          <a:off x="517526" y="1590332"/>
          <a:ext cx="11156053" cy="5028900"/>
        </p:xfrm>
        <a:graphic>
          <a:graphicData uri="http://schemas.openxmlformats.org/drawingml/2006/table">
            <a:tbl>
              <a:tblPr firstRow="1" bandRow="1">
                <a:tableStyleId>{5C22544A-7EE6-4342-B048-85BDC9FD1C3A}</a:tableStyleId>
              </a:tblPr>
              <a:tblGrid>
                <a:gridCol w="5782993">
                  <a:extLst>
                    <a:ext uri="{9D8B030D-6E8A-4147-A177-3AD203B41FA5}">
                      <a16:colId xmlns:a16="http://schemas.microsoft.com/office/drawing/2014/main" val="20000"/>
                    </a:ext>
                  </a:extLst>
                </a:gridCol>
                <a:gridCol w="5373060">
                  <a:extLst>
                    <a:ext uri="{9D8B030D-6E8A-4147-A177-3AD203B41FA5}">
                      <a16:colId xmlns:a16="http://schemas.microsoft.com/office/drawing/2014/main" val="20001"/>
                    </a:ext>
                  </a:extLst>
                </a:gridCol>
              </a:tblGrid>
              <a:tr h="380975">
                <a:tc>
                  <a:txBody>
                    <a:bodyPr/>
                    <a:lstStyle/>
                    <a:p>
                      <a:r>
                        <a:rPr lang="en-GB" sz="1600" b="1" dirty="0">
                          <a:solidFill>
                            <a:schemeClr val="bg1"/>
                          </a:solidFill>
                        </a:rPr>
                        <a:t>Activity</a:t>
                      </a:r>
                    </a:p>
                  </a:txBody>
                  <a:tcPr anchor="ctr">
                    <a:solidFill>
                      <a:schemeClr val="accent1"/>
                    </a:solidFill>
                  </a:tcPr>
                </a:tc>
                <a:tc>
                  <a:txBody>
                    <a:bodyPr/>
                    <a:lstStyle/>
                    <a:p>
                      <a:r>
                        <a:rPr lang="en-GB" sz="1600" b="1" dirty="0">
                          <a:solidFill>
                            <a:schemeClr val="bg1"/>
                          </a:solidFill>
                        </a:rPr>
                        <a:t>Date</a:t>
                      </a:r>
                    </a:p>
                  </a:txBody>
                  <a:tcPr anchor="ctr">
                    <a:solidFill>
                      <a:schemeClr val="accent1"/>
                    </a:solidFill>
                  </a:tcPr>
                </a:tc>
                <a:extLst>
                  <a:ext uri="{0D108BD9-81ED-4DB2-BD59-A6C34878D82A}">
                    <a16:rowId xmlns:a16="http://schemas.microsoft.com/office/drawing/2014/main" val="10000"/>
                  </a:ext>
                </a:extLst>
              </a:tr>
              <a:tr h="380975">
                <a:tc>
                  <a:txBody>
                    <a:bodyPr/>
                    <a:lstStyle/>
                    <a:p>
                      <a:r>
                        <a:rPr lang="en-GB" sz="1200" dirty="0"/>
                        <a:t>Cognitive testing</a:t>
                      </a:r>
                    </a:p>
                  </a:txBody>
                  <a:tcPr anchor="ctr"/>
                </a:tc>
                <a:tc>
                  <a:txBody>
                    <a:bodyPr/>
                    <a:lstStyle/>
                    <a:p>
                      <a:r>
                        <a:rPr lang="en-GB" sz="1200" dirty="0"/>
                        <a:t>Monday 14th September 2026 – Wednesday 28th October 2026</a:t>
                      </a:r>
                    </a:p>
                  </a:txBody>
                  <a:tcPr anchor="ctr"/>
                </a:tc>
                <a:extLst>
                  <a:ext uri="{0D108BD9-81ED-4DB2-BD59-A6C34878D82A}">
                    <a16:rowId xmlns:a16="http://schemas.microsoft.com/office/drawing/2014/main" val="10001"/>
                  </a:ext>
                </a:extLst>
              </a:tr>
              <a:tr h="380975">
                <a:tc>
                  <a:txBody>
                    <a:bodyPr/>
                    <a:lstStyle/>
                    <a:p>
                      <a:r>
                        <a:rPr lang="en-GB" sz="1200" dirty="0"/>
                        <a:t>Trust webinar 2</a:t>
                      </a:r>
                    </a:p>
                  </a:txBody>
                  <a:tcPr anchor="ctr"/>
                </a:tc>
                <a:tc>
                  <a:txBody>
                    <a:bodyPr/>
                    <a:lstStyle/>
                    <a:p>
                      <a:r>
                        <a:rPr lang="en-GB" sz="1200" dirty="0"/>
                        <a:t>Wednesday 18</a:t>
                      </a:r>
                      <a:r>
                        <a:rPr lang="en-GB" sz="1200" baseline="30000" dirty="0"/>
                        <a:t>th</a:t>
                      </a:r>
                      <a:r>
                        <a:rPr lang="en-GB" sz="1200" dirty="0"/>
                        <a:t> November 2026</a:t>
                      </a:r>
                    </a:p>
                  </a:txBody>
                  <a:tcPr anchor="ctr"/>
                </a:tc>
                <a:extLst>
                  <a:ext uri="{0D108BD9-81ED-4DB2-BD59-A6C34878D82A}">
                    <a16:rowId xmlns:a16="http://schemas.microsoft.com/office/drawing/2014/main" val="10002"/>
                  </a:ext>
                </a:extLst>
              </a:tr>
              <a:tr h="380975">
                <a:tc>
                  <a:txBody>
                    <a:bodyPr/>
                    <a:lstStyle/>
                    <a:p>
                      <a:r>
                        <a:rPr lang="en-GB" sz="1200" dirty="0"/>
                        <a:t>Dissent posters (translated)</a:t>
                      </a:r>
                    </a:p>
                  </a:txBody>
                  <a:tcPr anchor="ctr"/>
                </a:tc>
                <a:tc>
                  <a:txBody>
                    <a:bodyPr/>
                    <a:lstStyle/>
                    <a:p>
                      <a:r>
                        <a:rPr lang="en-GB" sz="1200" dirty="0"/>
                        <a:t>Thursday 22nd October 2026</a:t>
                      </a:r>
                    </a:p>
                  </a:txBody>
                  <a:tcPr anchor="ctr"/>
                </a:tc>
                <a:extLst>
                  <a:ext uri="{0D108BD9-81ED-4DB2-BD59-A6C34878D82A}">
                    <a16:rowId xmlns:a16="http://schemas.microsoft.com/office/drawing/2014/main" val="10003"/>
                  </a:ext>
                </a:extLst>
              </a:tr>
              <a:tr h="380975">
                <a:tc>
                  <a:txBody>
                    <a:bodyPr/>
                    <a:lstStyle/>
                    <a:p>
                      <a:r>
                        <a:rPr lang="en-GB" sz="1200" dirty="0"/>
                        <a:t>Section 251 (approval)</a:t>
                      </a:r>
                    </a:p>
                  </a:txBody>
                  <a:tcPr anchor="ctr"/>
                </a:tc>
                <a:tc>
                  <a:txBody>
                    <a:bodyPr/>
                    <a:lstStyle/>
                    <a:p>
                      <a:r>
                        <a:rPr lang="en-GB" sz="1200" dirty="0"/>
                        <a:t>October 2026</a:t>
                      </a:r>
                    </a:p>
                  </a:txBody>
                  <a:tcPr anchor="ctr"/>
                </a:tc>
                <a:extLst>
                  <a:ext uri="{0D108BD9-81ED-4DB2-BD59-A6C34878D82A}">
                    <a16:rowId xmlns:a16="http://schemas.microsoft.com/office/drawing/2014/main" val="10004"/>
                  </a:ext>
                </a:extLst>
              </a:tr>
              <a:tr h="380975">
                <a:tc>
                  <a:txBody>
                    <a:bodyPr/>
                    <a:lstStyle/>
                    <a:p>
                      <a:r>
                        <a:rPr lang="en-GB" sz="1200" dirty="0"/>
                        <a:t>Trusts to confirm survey leads and in-house or approved contractor with SCC (via email)</a:t>
                      </a:r>
                    </a:p>
                  </a:txBody>
                  <a:tcPr anchor="ctr"/>
                </a:tc>
                <a:tc>
                  <a:txBody>
                    <a:bodyPr/>
                    <a:lstStyle/>
                    <a:p>
                      <a:r>
                        <a:rPr lang="en-GB" sz="1200" dirty="0"/>
                        <a:t>Friday 30</a:t>
                      </a:r>
                      <a:r>
                        <a:rPr lang="en-GB" sz="1200" baseline="30000" dirty="0"/>
                        <a:t>th</a:t>
                      </a:r>
                      <a:r>
                        <a:rPr lang="en-GB" sz="1200" dirty="0"/>
                        <a:t> October 2026</a:t>
                      </a:r>
                    </a:p>
                  </a:txBody>
                  <a:tcPr anchor="ctr"/>
                </a:tc>
                <a:extLst>
                  <a:ext uri="{0D108BD9-81ED-4DB2-BD59-A6C34878D82A}">
                    <a16:rowId xmlns:a16="http://schemas.microsoft.com/office/drawing/2014/main" val="1558206418"/>
                  </a:ext>
                </a:extLst>
              </a:tr>
              <a:tr h="380975">
                <a:tc>
                  <a:txBody>
                    <a:bodyPr/>
                    <a:lstStyle/>
                    <a:p>
                      <a:r>
                        <a:rPr lang="en-GB" sz="1200" dirty="0"/>
                        <a:t>Publication of sampling materials (following section 251 approval)</a:t>
                      </a:r>
                    </a:p>
                  </a:txBody>
                  <a:tcPr anchor="ctr"/>
                </a:tc>
                <a:tc>
                  <a:txBody>
                    <a:bodyPr/>
                    <a:lstStyle/>
                    <a:p>
                      <a:r>
                        <a:rPr lang="en-GB" sz="1200" dirty="0"/>
                        <a:t>Monday 12</a:t>
                      </a:r>
                      <a:r>
                        <a:rPr lang="en-GB" sz="1200" baseline="30000" dirty="0"/>
                        <a:t>th</a:t>
                      </a:r>
                      <a:r>
                        <a:rPr lang="en-GB" sz="1200" dirty="0"/>
                        <a:t> October 2026 </a:t>
                      </a:r>
                    </a:p>
                  </a:txBody>
                  <a:tcPr anchor="ctr"/>
                </a:tc>
                <a:extLst>
                  <a:ext uri="{0D108BD9-81ED-4DB2-BD59-A6C34878D82A}">
                    <a16:rowId xmlns:a16="http://schemas.microsoft.com/office/drawing/2014/main" val="10005"/>
                  </a:ext>
                </a:extLst>
              </a:tr>
              <a:tr h="380975">
                <a:tc>
                  <a:txBody>
                    <a:bodyPr/>
                    <a:lstStyle/>
                    <a:p>
                      <a:r>
                        <a:rPr lang="en-GB" sz="1200" dirty="0"/>
                        <a:t>Publication of comms toolkit</a:t>
                      </a:r>
                    </a:p>
                  </a:txBody>
                  <a:tcPr anchor="ctr"/>
                </a:tc>
                <a:tc>
                  <a:txBody>
                    <a:bodyPr/>
                    <a:lstStyle/>
                    <a:p>
                      <a:r>
                        <a:rPr lang="en-GB" sz="1200" dirty="0"/>
                        <a:t>Wednesday 21</a:t>
                      </a:r>
                      <a:r>
                        <a:rPr lang="en-GB" sz="1200" baseline="30000" dirty="0"/>
                        <a:t>st</a:t>
                      </a:r>
                      <a:r>
                        <a:rPr lang="en-GB" sz="1200" dirty="0"/>
                        <a:t> October 2026</a:t>
                      </a:r>
                    </a:p>
                  </a:txBody>
                  <a:tcPr anchor="ctr"/>
                </a:tc>
                <a:extLst>
                  <a:ext uri="{0D108BD9-81ED-4DB2-BD59-A6C34878D82A}">
                    <a16:rowId xmlns:a16="http://schemas.microsoft.com/office/drawing/2014/main" val="3966379985"/>
                  </a:ext>
                </a:extLst>
              </a:tr>
              <a:tr h="380975">
                <a:tc>
                  <a:txBody>
                    <a:bodyPr/>
                    <a:lstStyle/>
                    <a:p>
                      <a:r>
                        <a:rPr lang="en-GB" sz="1200" dirty="0"/>
                        <a:t>Publication of patient facing materials</a:t>
                      </a:r>
                    </a:p>
                  </a:txBody>
                  <a:tcPr anchor="ctr"/>
                </a:tc>
                <a:tc>
                  <a:txBody>
                    <a:bodyPr/>
                    <a:lstStyle/>
                    <a:p>
                      <a:r>
                        <a:rPr lang="en-GB" sz="1200" dirty="0"/>
                        <a:t>Thursday 3</a:t>
                      </a:r>
                      <a:r>
                        <a:rPr lang="en-GB" sz="1200" baseline="30000" dirty="0"/>
                        <a:t>rd</a:t>
                      </a:r>
                      <a:r>
                        <a:rPr lang="en-GB" sz="1200" dirty="0"/>
                        <a:t> September 2026</a:t>
                      </a:r>
                    </a:p>
                  </a:txBody>
                  <a:tcPr anchor="ctr"/>
                </a:tc>
                <a:extLst>
                  <a:ext uri="{0D108BD9-81ED-4DB2-BD59-A6C34878D82A}">
                    <a16:rowId xmlns:a16="http://schemas.microsoft.com/office/drawing/2014/main" val="10006"/>
                  </a:ext>
                </a:extLst>
              </a:tr>
              <a:tr h="380975">
                <a:tc>
                  <a:txBody>
                    <a:bodyPr/>
                    <a:lstStyle/>
                    <a:p>
                      <a:r>
                        <a:rPr lang="en-GB" sz="1200" dirty="0"/>
                        <a:t>Samples drawn by trusts</a:t>
                      </a:r>
                    </a:p>
                  </a:txBody>
                  <a:tcPr anchor="ctr"/>
                </a:tc>
                <a:tc>
                  <a:txBody>
                    <a:bodyPr/>
                    <a:lstStyle/>
                    <a:p>
                      <a:r>
                        <a:rPr lang="en-GB" sz="1200" dirty="0"/>
                        <a:t>Tuesday 1st December 2026 – Friday 29th January 2027</a:t>
                      </a:r>
                    </a:p>
                  </a:txBody>
                  <a:tcPr anchor="ctr"/>
                </a:tc>
                <a:extLst>
                  <a:ext uri="{0D108BD9-81ED-4DB2-BD59-A6C34878D82A}">
                    <a16:rowId xmlns:a16="http://schemas.microsoft.com/office/drawing/2014/main" val="10007"/>
                  </a:ext>
                </a:extLst>
              </a:tr>
              <a:tr h="380975">
                <a:tc>
                  <a:txBody>
                    <a:bodyPr/>
                    <a:lstStyle/>
                    <a:p>
                      <a:r>
                        <a:rPr lang="en-GB" sz="1200" dirty="0"/>
                        <a:t>Submit sample to SCC (in-house trusts)</a:t>
                      </a:r>
                    </a:p>
                  </a:txBody>
                  <a:tcPr anchor="ctr"/>
                </a:tc>
                <a:tc>
                  <a:txBody>
                    <a:bodyPr/>
                    <a:lstStyle/>
                    <a:p>
                      <a:r>
                        <a:rPr lang="en-GB" sz="1200" dirty="0"/>
                        <a:t>Tuesday 5th January 2027</a:t>
                      </a:r>
                    </a:p>
                  </a:txBody>
                  <a:tcPr anchor="ctr"/>
                </a:tc>
                <a:extLst>
                  <a:ext uri="{0D108BD9-81ED-4DB2-BD59-A6C34878D82A}">
                    <a16:rowId xmlns:a16="http://schemas.microsoft.com/office/drawing/2014/main" val="10008"/>
                  </a:ext>
                </a:extLst>
              </a:tr>
              <a:tr h="380975">
                <a:tc>
                  <a:txBody>
                    <a:bodyPr/>
                    <a:lstStyle/>
                    <a:p>
                      <a:r>
                        <a:rPr lang="en-GB" sz="1200" dirty="0"/>
                        <a:t>Sample checking (SCC)</a:t>
                      </a:r>
                    </a:p>
                  </a:txBody>
                  <a:tcPr anchor="ctr"/>
                </a:tc>
                <a:tc>
                  <a:txBody>
                    <a:bodyPr/>
                    <a:lstStyle/>
                    <a:p>
                      <a:r>
                        <a:rPr lang="en-GB" sz="1200" dirty="0"/>
                        <a:t>Monday 14</a:t>
                      </a:r>
                      <a:r>
                        <a:rPr lang="en-GB" sz="1200" baseline="30000" dirty="0"/>
                        <a:t>th</a:t>
                      </a:r>
                      <a:r>
                        <a:rPr lang="en-GB" sz="1200" dirty="0"/>
                        <a:t> December 2026 – Thursday 21</a:t>
                      </a:r>
                      <a:r>
                        <a:rPr lang="en-GB" sz="1200" baseline="30000" dirty="0"/>
                        <a:t>st</a:t>
                      </a:r>
                      <a:r>
                        <a:rPr lang="en-GB" sz="1200" dirty="0"/>
                        <a:t> January 2027</a:t>
                      </a:r>
                    </a:p>
                  </a:txBody>
                  <a:tcPr anchor="ctr"/>
                </a:tc>
                <a:extLst>
                  <a:ext uri="{0D108BD9-81ED-4DB2-BD59-A6C34878D82A}">
                    <a16:rowId xmlns:a16="http://schemas.microsoft.com/office/drawing/2014/main" val="10009"/>
                  </a:ext>
                </a:extLst>
              </a:tr>
              <a:tr h="380975">
                <a:tc>
                  <a:txBody>
                    <a:bodyPr/>
                    <a:lstStyle/>
                    <a:p>
                      <a:r>
                        <a:rPr lang="en-GB" sz="1200" dirty="0"/>
                        <a:t>Fieldwork</a:t>
                      </a:r>
                    </a:p>
                  </a:txBody>
                  <a:tcPr anchor="ctr"/>
                </a:tc>
                <a:tc>
                  <a:txBody>
                    <a:bodyPr/>
                    <a:lstStyle/>
                    <a:p>
                      <a:r>
                        <a:rPr lang="en-GB" sz="1200" dirty="0"/>
                        <a:t>Monday 18th January 2027 – Friday 16th April 2027</a:t>
                      </a:r>
                    </a:p>
                  </a:txBody>
                  <a:tcPr anchor="ctr"/>
                </a:tc>
                <a:extLst>
                  <a:ext uri="{0D108BD9-81ED-4DB2-BD59-A6C34878D82A}">
                    <a16:rowId xmlns:a16="http://schemas.microsoft.com/office/drawing/2014/main" val="10010"/>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526" y="3198167"/>
            <a:ext cx="11164958" cy="461665"/>
          </a:xfrm>
        </p:spPr>
        <p:txBody>
          <a:bodyPr/>
          <a:lstStyle/>
          <a:p>
            <a:pPr algn="ctr"/>
            <a:r>
              <a:rPr lang="en-GB" dirty="0"/>
              <a:t>Any other points for discussion?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p:nvPr/>
        </p:nvSpPr>
        <p:spPr>
          <a:xfrm>
            <a:off x="317500" y="1465555"/>
            <a:ext cx="5321300" cy="1639595"/>
          </a:xfrm>
          <a:prstGeom prst="rect">
            <a:avLst/>
          </a:prstGeom>
        </p:spPr>
        <p:txBody>
          <a:bodyPr/>
          <a:lstStyle/>
          <a:p>
            <a:r>
              <a:rPr lang="en-GB" sz="1400" b="1" dirty="0"/>
              <a:t>If you have any further thoughts or queries, please contact us at </a:t>
            </a:r>
            <a:r>
              <a:rPr lang="en-GB" sz="1400" b="1" dirty="0">
                <a:solidFill>
                  <a:srgbClr val="007B4E"/>
                </a:solidFill>
                <a:hlinkClick r:id="rId2"/>
              </a:rPr>
              <a:t>inpatient@surveycoordination.com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DBBEBA-EE3D-9907-BEA2-0FA8348922E2}"/>
              </a:ext>
            </a:extLst>
          </p:cNvPr>
          <p:cNvSpPr txBox="1">
            <a:spLocks/>
          </p:cNvSpPr>
          <p:nvPr/>
        </p:nvSpPr>
        <p:spPr>
          <a:xfrm>
            <a:off x="517524" y="475425"/>
            <a:ext cx="11155361" cy="46166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kern="1200">
                <a:solidFill>
                  <a:srgbClr val="007B4E"/>
                </a:solidFill>
                <a:latin typeface="+mj-lt"/>
                <a:ea typeface="+mj-ea"/>
                <a:cs typeface="+mj-cs"/>
              </a:defRPr>
            </a:lvl1pPr>
          </a:lstStyle>
          <a:p>
            <a:r>
              <a:rPr lang="en-US" dirty="0"/>
              <a:t>Publication of 2025 results</a:t>
            </a:r>
            <a:endParaRPr lang="en-GB" dirty="0"/>
          </a:p>
        </p:txBody>
      </p:sp>
      <p:sp>
        <p:nvSpPr>
          <p:cNvPr id="5" name="TextBox 4">
            <a:extLst>
              <a:ext uri="{FF2B5EF4-FFF2-40B4-BE49-F238E27FC236}">
                <a16:creationId xmlns:a16="http://schemas.microsoft.com/office/drawing/2014/main" id="{7F63D924-060D-8CE0-1863-12402DBE0FBD}"/>
              </a:ext>
            </a:extLst>
          </p:cNvPr>
          <p:cNvSpPr txBox="1"/>
          <p:nvPr/>
        </p:nvSpPr>
        <p:spPr>
          <a:xfrm>
            <a:off x="1405666" y="5346930"/>
            <a:ext cx="9380668" cy="369332"/>
          </a:xfrm>
          <a:prstGeom prst="rect">
            <a:avLst/>
          </a:prstGeom>
          <a:noFill/>
        </p:spPr>
        <p:txBody>
          <a:bodyPr wrap="square">
            <a:spAutoFit/>
          </a:bodyPr>
          <a:lstStyle/>
          <a:p>
            <a:pPr algn="ctr"/>
            <a:r>
              <a:rPr lang="en-US" sz="1800" i="1" dirty="0">
                <a:solidFill>
                  <a:srgbClr val="007B4E"/>
                </a:solidFill>
                <a:effectLst/>
              </a:rPr>
              <a:t>*Due to national statistic restrictions, we cannot discuss findings until publication date* </a:t>
            </a:r>
            <a:endParaRPr lang="en-GB" i="1" dirty="0">
              <a:solidFill>
                <a:srgbClr val="007B4E"/>
              </a:solidFill>
            </a:endParaRPr>
          </a:p>
        </p:txBody>
      </p:sp>
      <p:pic>
        <p:nvPicPr>
          <p:cNvPr id="6" name="Graphic 5" descr="Flip calendar with solid fill">
            <a:extLst>
              <a:ext uri="{FF2B5EF4-FFF2-40B4-BE49-F238E27FC236}">
                <a16:creationId xmlns:a16="http://schemas.microsoft.com/office/drawing/2014/main" id="{24E58F0A-981F-1F53-59EA-16B07B7BF9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5205" y="1973388"/>
            <a:ext cx="3836504" cy="3710608"/>
          </a:xfrm>
          <a:prstGeom prst="rect">
            <a:avLst/>
          </a:prstGeom>
        </p:spPr>
      </p:pic>
      <p:pic>
        <p:nvPicPr>
          <p:cNvPr id="7" name="Graphic 6" descr="Flip calendar with solid fill">
            <a:extLst>
              <a:ext uri="{FF2B5EF4-FFF2-40B4-BE49-F238E27FC236}">
                <a16:creationId xmlns:a16="http://schemas.microsoft.com/office/drawing/2014/main" id="{1E8A85F2-5C60-AC36-DA81-EF78E0F1EFB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53209" y="1973388"/>
            <a:ext cx="3836504" cy="3710608"/>
          </a:xfrm>
          <a:prstGeom prst="rect">
            <a:avLst/>
          </a:prstGeom>
        </p:spPr>
      </p:pic>
      <p:sp>
        <p:nvSpPr>
          <p:cNvPr id="8" name="TextBox 7">
            <a:extLst>
              <a:ext uri="{FF2B5EF4-FFF2-40B4-BE49-F238E27FC236}">
                <a16:creationId xmlns:a16="http://schemas.microsoft.com/office/drawing/2014/main" id="{44EDBA72-554F-ED33-0D00-899FCAD67C63}"/>
              </a:ext>
            </a:extLst>
          </p:cNvPr>
          <p:cNvSpPr txBox="1"/>
          <p:nvPr/>
        </p:nvSpPr>
        <p:spPr>
          <a:xfrm>
            <a:off x="1782020" y="1650222"/>
            <a:ext cx="3568148" cy="677108"/>
          </a:xfrm>
          <a:prstGeom prst="rect">
            <a:avLst/>
          </a:prstGeom>
          <a:noFill/>
        </p:spPr>
        <p:txBody>
          <a:bodyPr wrap="square" rtlCol="0">
            <a:spAutoFit/>
          </a:bodyPr>
          <a:lstStyle/>
          <a:p>
            <a:pPr algn="ctr"/>
            <a:r>
              <a:rPr lang="en-GB" sz="2000" b="1" dirty="0"/>
              <a:t>Pre-publication results: </a:t>
            </a:r>
            <a:r>
              <a:rPr lang="en-GB" b="1" dirty="0"/>
              <a:t>redacted benchmark reports</a:t>
            </a:r>
          </a:p>
        </p:txBody>
      </p:sp>
      <p:sp>
        <p:nvSpPr>
          <p:cNvPr id="9" name="TextBox 8">
            <a:extLst>
              <a:ext uri="{FF2B5EF4-FFF2-40B4-BE49-F238E27FC236}">
                <a16:creationId xmlns:a16="http://schemas.microsoft.com/office/drawing/2014/main" id="{294F0312-05F1-B42A-0962-12539DF6A751}"/>
              </a:ext>
            </a:extLst>
          </p:cNvPr>
          <p:cNvSpPr txBox="1"/>
          <p:nvPr/>
        </p:nvSpPr>
        <p:spPr>
          <a:xfrm>
            <a:off x="6226865" y="1787352"/>
            <a:ext cx="3568148" cy="400110"/>
          </a:xfrm>
          <a:prstGeom prst="rect">
            <a:avLst/>
          </a:prstGeom>
          <a:noFill/>
        </p:spPr>
        <p:txBody>
          <a:bodyPr wrap="square" rtlCol="0">
            <a:spAutoFit/>
          </a:bodyPr>
          <a:lstStyle/>
          <a:p>
            <a:pPr algn="ctr"/>
            <a:r>
              <a:rPr lang="en-GB" sz="2000" b="1" dirty="0"/>
              <a:t>Publication of all results</a:t>
            </a:r>
          </a:p>
        </p:txBody>
      </p:sp>
      <p:sp>
        <p:nvSpPr>
          <p:cNvPr id="11" name="TextBox 10">
            <a:extLst>
              <a:ext uri="{FF2B5EF4-FFF2-40B4-BE49-F238E27FC236}">
                <a16:creationId xmlns:a16="http://schemas.microsoft.com/office/drawing/2014/main" id="{A17E2967-90C2-3D4C-2D08-097F2108DF48}"/>
              </a:ext>
            </a:extLst>
          </p:cNvPr>
          <p:cNvSpPr txBox="1"/>
          <p:nvPr/>
        </p:nvSpPr>
        <p:spPr>
          <a:xfrm>
            <a:off x="2452912" y="3855764"/>
            <a:ext cx="2226365" cy="1220847"/>
          </a:xfrm>
          <a:prstGeom prst="rect">
            <a:avLst/>
          </a:prstGeom>
          <a:noFill/>
        </p:spPr>
        <p:txBody>
          <a:bodyPr wrap="square">
            <a:spAutoFit/>
          </a:bodyPr>
          <a:lstStyle/>
          <a:p>
            <a:pPr algn="ctr"/>
            <a:r>
              <a:rPr lang="en-US" sz="4400" baseline="30000" dirty="0"/>
              <a:t> 28th July 2026</a:t>
            </a:r>
            <a:endParaRPr lang="en-GB" sz="4000" dirty="0"/>
          </a:p>
        </p:txBody>
      </p:sp>
      <p:sp>
        <p:nvSpPr>
          <p:cNvPr id="14" name="Rectangle 13">
            <a:extLst>
              <a:ext uri="{FF2B5EF4-FFF2-40B4-BE49-F238E27FC236}">
                <a16:creationId xmlns:a16="http://schemas.microsoft.com/office/drawing/2014/main" id="{16ACBB8D-305B-D7F4-9E4F-AEB974C84158}"/>
              </a:ext>
            </a:extLst>
          </p:cNvPr>
          <p:cNvSpPr/>
          <p:nvPr/>
        </p:nvSpPr>
        <p:spPr>
          <a:xfrm>
            <a:off x="6889173" y="3678382"/>
            <a:ext cx="2254827" cy="12365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E7E8000A-4D56-F34D-C553-56A6BE8361F4}"/>
              </a:ext>
            </a:extLst>
          </p:cNvPr>
          <p:cNvSpPr txBox="1"/>
          <p:nvPr/>
        </p:nvSpPr>
        <p:spPr>
          <a:xfrm>
            <a:off x="6889173" y="3907061"/>
            <a:ext cx="2226365" cy="1118255"/>
          </a:xfrm>
          <a:prstGeom prst="rect">
            <a:avLst/>
          </a:prstGeom>
          <a:noFill/>
        </p:spPr>
        <p:txBody>
          <a:bodyPr wrap="square">
            <a:spAutoFit/>
          </a:bodyPr>
          <a:lstStyle/>
          <a:p>
            <a:pPr algn="ctr"/>
            <a:r>
              <a:rPr lang="en-US" sz="4000" baseline="30000" dirty="0"/>
              <a:t>26th August 2026</a:t>
            </a:r>
            <a:endParaRPr lang="en-GB" sz="3600" dirty="0"/>
          </a:p>
        </p:txBody>
      </p:sp>
    </p:spTree>
    <p:extLst>
      <p:ext uri="{BB962C8B-B14F-4D97-AF65-F5344CB8AC3E}">
        <p14:creationId xmlns:p14="http://schemas.microsoft.com/office/powerpoint/2010/main" val="3810035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1303B-3C08-9D8A-EF80-AB9FF922B028}"/>
            </a:ext>
          </a:extLst>
        </p:cNvPr>
        <p:cNvGrpSpPr/>
        <p:nvPr/>
      </p:nvGrpSpPr>
      <p:grpSpPr>
        <a:xfrm>
          <a:off x="0" y="0"/>
          <a:ext cx="0" cy="0"/>
          <a:chOff x="0" y="0"/>
          <a:chExt cx="0" cy="0"/>
        </a:xfrm>
      </p:grpSpPr>
      <p:graphicFrame>
        <p:nvGraphicFramePr>
          <p:cNvPr id="11" name="Subtitle 2">
            <a:extLst>
              <a:ext uri="{FF2B5EF4-FFF2-40B4-BE49-F238E27FC236}">
                <a16:creationId xmlns:a16="http://schemas.microsoft.com/office/drawing/2014/main" id="{D15C96CC-BAB2-A298-44E8-48A95DC73385}"/>
              </a:ext>
            </a:extLst>
          </p:cNvPr>
          <p:cNvGraphicFramePr>
            <a:graphicFrameLocks noGrp="1"/>
          </p:cNvGraphicFramePr>
          <p:nvPr>
            <p:ph sz="half" idx="1"/>
            <p:extLst>
              <p:ext uri="{D42A27DB-BD31-4B8C-83A1-F6EECF244321}">
                <p14:modId xmlns:p14="http://schemas.microsoft.com/office/powerpoint/2010/main" val="4075737666"/>
              </p:ext>
            </p:extLst>
          </p:nvPr>
        </p:nvGraphicFramePr>
        <p:xfrm>
          <a:off x="877160" y="1166241"/>
          <a:ext cx="10447336" cy="4403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D6C096CD-EB23-888B-568A-595324876C46}"/>
              </a:ext>
            </a:extLst>
          </p:cNvPr>
          <p:cNvSpPr>
            <a:spLocks noGrp="1"/>
          </p:cNvSpPr>
          <p:nvPr>
            <p:ph type="title"/>
          </p:nvPr>
        </p:nvSpPr>
        <p:spPr/>
        <p:txBody>
          <a:bodyPr/>
          <a:lstStyle/>
          <a:p>
            <a:r>
              <a:rPr lang="en-GB" dirty="0"/>
              <a:t>Contents</a:t>
            </a:r>
          </a:p>
        </p:txBody>
      </p:sp>
    </p:spTree>
    <p:extLst>
      <p:ext uri="{BB962C8B-B14F-4D97-AF65-F5344CB8AC3E}">
        <p14:creationId xmlns:p14="http://schemas.microsoft.com/office/powerpoint/2010/main" val="1519348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41A1C-6695-66A4-9086-FDD4D435B38D}"/>
              </a:ext>
            </a:extLst>
          </p:cNvPr>
          <p:cNvSpPr>
            <a:spLocks noGrp="1"/>
          </p:cNvSpPr>
          <p:nvPr>
            <p:ph type="title"/>
          </p:nvPr>
        </p:nvSpPr>
        <p:spPr/>
        <p:txBody>
          <a:bodyPr/>
          <a:lstStyle/>
          <a:p>
            <a:r>
              <a:rPr lang="en-GB" dirty="0"/>
              <a:t>Overview of 2026 Adult Inpatient Survey (IP26)</a:t>
            </a:r>
          </a:p>
        </p:txBody>
      </p:sp>
    </p:spTree>
    <p:extLst>
      <p:ext uri="{BB962C8B-B14F-4D97-AF65-F5344CB8AC3E}">
        <p14:creationId xmlns:p14="http://schemas.microsoft.com/office/powerpoint/2010/main" val="606414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 of 2026 Adult Inpatient Survey (IP26)</a:t>
            </a:r>
          </a:p>
        </p:txBody>
      </p:sp>
      <p:sp>
        <p:nvSpPr>
          <p:cNvPr id="3" name="Content Placeholder 2">
            <a:extLst>
              <a:ext uri="{FF2B5EF4-FFF2-40B4-BE49-F238E27FC236}">
                <a16:creationId xmlns:a16="http://schemas.microsoft.com/office/drawing/2014/main" id="{37F61843-D6B8-8299-4EA8-FC0EC7619E62}"/>
              </a:ext>
            </a:extLst>
          </p:cNvPr>
          <p:cNvSpPr txBox="1">
            <a:spLocks/>
          </p:cNvSpPr>
          <p:nvPr/>
        </p:nvSpPr>
        <p:spPr>
          <a:xfrm>
            <a:off x="516834" y="1271245"/>
            <a:ext cx="11156053" cy="1167493"/>
          </a:xfrm>
          <a:prstGeom prst="rect">
            <a:avLst/>
          </a:prstGeom>
        </p:spPr>
        <p:txBody>
          <a:bodyPr/>
          <a:lstStyle>
            <a:lvl1pPr marL="0" indent="0" algn="l" defTabSz="914400" rtl="0" eaLnBrk="1" latinLnBrk="0" hangingPunct="1">
              <a:lnSpc>
                <a:spcPct val="114000"/>
              </a:lnSpc>
              <a:spcBef>
                <a:spcPts val="1000"/>
              </a:spcBef>
              <a:buFont typeface="Arial" panose="020B0604020202020204" pitchFamily="34" charset="0"/>
              <a:buNone/>
              <a:defRPr sz="1800" b="0" kern="1200">
                <a:solidFill>
                  <a:schemeClr val="tx1"/>
                </a:solidFill>
                <a:latin typeface="+mn-lt"/>
                <a:ea typeface="+mn-ea"/>
                <a:cs typeface="+mn-cs"/>
              </a:defRPr>
            </a:lvl1pPr>
            <a:lvl2pPr marL="3429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2pPr>
            <a:lvl3pPr marL="684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3pPr>
            <a:lvl4pPr marL="1026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4pPr>
            <a:lvl5pPr marL="1332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a:solidFill>
                  <a:srgbClr val="4A4A49"/>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sz="1400" b="1" dirty="0">
                <a:solidFill>
                  <a:schemeClr val="tx2"/>
                </a:solidFill>
              </a:rPr>
              <a:t>Mixed mode approach</a:t>
            </a:r>
          </a:p>
          <a:p>
            <a:pPr lvl="1"/>
            <a:r>
              <a:rPr lang="en-GB" sz="1200" dirty="0"/>
              <a:t>Mixed mode approach consisting of an 8-page paper questionnaire and a 15-minute online survey; mixed mode approach adopted in 2020 and continues to be the preferred approach for the survey each year. </a:t>
            </a:r>
          </a:p>
          <a:p>
            <a:pPr lvl="1"/>
            <a:r>
              <a:rPr lang="en-GB" sz="1200" dirty="0"/>
              <a:t>Contact approach remains the same as 2025 i.e. a mixture of postal and SMS contact.  </a:t>
            </a:r>
            <a:endParaRPr lang="en-US" sz="1200" dirty="0"/>
          </a:p>
          <a:p>
            <a:endParaRPr lang="en-GB" sz="1600" dirty="0"/>
          </a:p>
        </p:txBody>
      </p:sp>
      <p:graphicFrame>
        <p:nvGraphicFramePr>
          <p:cNvPr id="5" name="Table 4">
            <a:extLst>
              <a:ext uri="{FF2B5EF4-FFF2-40B4-BE49-F238E27FC236}">
                <a16:creationId xmlns:a16="http://schemas.microsoft.com/office/drawing/2014/main" id="{0A9411A2-C51C-27D5-84ED-6053C6CFAB9A}"/>
              </a:ext>
            </a:extLst>
          </p:cNvPr>
          <p:cNvGraphicFramePr>
            <a:graphicFrameLocks noGrp="1"/>
          </p:cNvGraphicFramePr>
          <p:nvPr>
            <p:extLst>
              <p:ext uri="{D42A27DB-BD31-4B8C-83A1-F6EECF244321}">
                <p14:modId xmlns:p14="http://schemas.microsoft.com/office/powerpoint/2010/main" val="2862425014"/>
              </p:ext>
            </p:extLst>
          </p:nvPr>
        </p:nvGraphicFramePr>
        <p:xfrm>
          <a:off x="964017" y="2532257"/>
          <a:ext cx="9530804" cy="2311400"/>
        </p:xfrm>
        <a:graphic>
          <a:graphicData uri="http://schemas.openxmlformats.org/drawingml/2006/table">
            <a:tbl>
              <a:tblPr firstRow="1" bandRow="1">
                <a:tableStyleId>{5C22544A-7EE6-4342-B048-85BDC9FD1C3A}</a:tableStyleId>
              </a:tblPr>
              <a:tblGrid>
                <a:gridCol w="2028568">
                  <a:extLst>
                    <a:ext uri="{9D8B030D-6E8A-4147-A177-3AD203B41FA5}">
                      <a16:colId xmlns:a16="http://schemas.microsoft.com/office/drawing/2014/main" val="3848170637"/>
                    </a:ext>
                  </a:extLst>
                </a:gridCol>
                <a:gridCol w="7502236">
                  <a:extLst>
                    <a:ext uri="{9D8B030D-6E8A-4147-A177-3AD203B41FA5}">
                      <a16:colId xmlns:a16="http://schemas.microsoft.com/office/drawing/2014/main" val="3953280985"/>
                    </a:ext>
                  </a:extLst>
                </a:gridCol>
              </a:tblGrid>
              <a:tr h="370840">
                <a:tc>
                  <a:txBody>
                    <a:bodyPr/>
                    <a:lstStyle/>
                    <a:p>
                      <a:r>
                        <a:rPr lang="en-GB" dirty="0"/>
                        <a:t>Contact Type</a:t>
                      </a:r>
                    </a:p>
                  </a:txBody>
                  <a:tcPr/>
                </a:tc>
                <a:tc>
                  <a:txBody>
                    <a:bodyPr/>
                    <a:lstStyle/>
                    <a:p>
                      <a:r>
                        <a:rPr lang="en-GB" dirty="0"/>
                        <a:t>Content</a:t>
                      </a:r>
                    </a:p>
                  </a:txBody>
                  <a:tcPr/>
                </a:tc>
                <a:extLst>
                  <a:ext uri="{0D108BD9-81ED-4DB2-BD59-A6C34878D82A}">
                    <a16:rowId xmlns:a16="http://schemas.microsoft.com/office/drawing/2014/main" val="3367710767"/>
                  </a:ext>
                </a:extLst>
              </a:tr>
              <a:tr h="370840">
                <a:tc>
                  <a:txBody>
                    <a:bodyPr/>
                    <a:lstStyle/>
                    <a:p>
                      <a:r>
                        <a:rPr lang="en-GB" sz="1200" b="1" dirty="0"/>
                        <a:t>Postal </a:t>
                      </a:r>
                    </a:p>
                  </a:txBody>
                  <a:tcPr anchor="ctr"/>
                </a:tc>
                <a:tc>
                  <a:txBody>
                    <a:bodyPr/>
                    <a:lstStyle/>
                    <a:p>
                      <a:r>
                        <a:rPr lang="en-GB" sz="1200" b="1" dirty="0"/>
                        <a:t>Aged 79 and under: </a:t>
                      </a:r>
                      <a:r>
                        <a:rPr lang="en-GB" sz="1200" dirty="0"/>
                        <a:t>push to web, letter containing online survey details and QR code</a:t>
                      </a:r>
                    </a:p>
                    <a:p>
                      <a:r>
                        <a:rPr lang="en-GB" sz="1200" b="1" dirty="0"/>
                        <a:t>Aged 80+: </a:t>
                      </a:r>
                      <a:r>
                        <a:rPr lang="en-GB" sz="1200" dirty="0"/>
                        <a:t>letter containing online survey details and paper questionnaire</a:t>
                      </a:r>
                    </a:p>
                  </a:txBody>
                  <a:tcPr anchor="ctr"/>
                </a:tc>
                <a:extLst>
                  <a:ext uri="{0D108BD9-81ED-4DB2-BD59-A6C34878D82A}">
                    <a16:rowId xmlns:a16="http://schemas.microsoft.com/office/drawing/2014/main" val="312842753"/>
                  </a:ext>
                </a:extLst>
              </a:tr>
              <a:tr h="370840">
                <a:tc>
                  <a:txBody>
                    <a:bodyPr/>
                    <a:lstStyle/>
                    <a:p>
                      <a:r>
                        <a:rPr lang="en-GB" sz="1200" b="1" dirty="0"/>
                        <a:t>SMS</a:t>
                      </a:r>
                    </a:p>
                  </a:txBody>
                  <a:tcPr anchor="ctr"/>
                </a:tc>
                <a:tc>
                  <a:txBody>
                    <a:bodyPr/>
                    <a:lstStyle/>
                    <a:p>
                      <a:r>
                        <a:rPr lang="en-GB" sz="1200" dirty="0"/>
                        <a:t>1</a:t>
                      </a:r>
                      <a:r>
                        <a:rPr lang="en-GB" sz="1200" baseline="30000" dirty="0"/>
                        <a:t>st</a:t>
                      </a:r>
                      <a:r>
                        <a:rPr lang="en-GB" sz="1200" dirty="0"/>
                        <a:t> reminder sent to complete the paper questionnaire / online survey (if mobile number is available)</a:t>
                      </a:r>
                    </a:p>
                  </a:txBody>
                  <a:tcPr anchor="ctr"/>
                </a:tc>
                <a:extLst>
                  <a:ext uri="{0D108BD9-81ED-4DB2-BD59-A6C34878D82A}">
                    <a16:rowId xmlns:a16="http://schemas.microsoft.com/office/drawing/2014/main" val="4012439267"/>
                  </a:ext>
                </a:extLst>
              </a:tr>
              <a:tr h="370840">
                <a:tc>
                  <a:txBody>
                    <a:bodyPr/>
                    <a:lstStyle/>
                    <a:p>
                      <a:r>
                        <a:rPr lang="en-GB" sz="1200" b="1" dirty="0"/>
                        <a:t>Postal</a:t>
                      </a:r>
                    </a:p>
                  </a:txBody>
                  <a:tcPr anchor="ctr"/>
                </a:tc>
                <a:tc>
                  <a:txBody>
                    <a:bodyPr/>
                    <a:lstStyle/>
                    <a:p>
                      <a:r>
                        <a:rPr lang="en-GB" sz="1200" dirty="0"/>
                        <a:t>2</a:t>
                      </a:r>
                      <a:r>
                        <a:rPr lang="en-GB" sz="1200" baseline="30000" dirty="0"/>
                        <a:t>nd</a:t>
                      </a:r>
                      <a:r>
                        <a:rPr lang="en-GB" sz="1200" dirty="0"/>
                        <a:t> reminder – all ages sent a letter (no additional paper questionnaire provided)</a:t>
                      </a:r>
                    </a:p>
                  </a:txBody>
                  <a:tcPr anchor="ctr"/>
                </a:tc>
                <a:extLst>
                  <a:ext uri="{0D108BD9-81ED-4DB2-BD59-A6C34878D82A}">
                    <a16:rowId xmlns:a16="http://schemas.microsoft.com/office/drawing/2014/main" val="196121168"/>
                  </a:ext>
                </a:extLst>
              </a:tr>
              <a:tr h="370840">
                <a:tc>
                  <a:txBody>
                    <a:bodyPr/>
                    <a:lstStyle/>
                    <a:p>
                      <a:r>
                        <a:rPr lang="en-GB" sz="1200" b="1" dirty="0"/>
                        <a:t>SMS</a:t>
                      </a:r>
                    </a:p>
                  </a:txBody>
                  <a:tcPr anchor="ctr"/>
                </a:tc>
                <a:tc>
                  <a:txBody>
                    <a:bodyPr/>
                    <a:lstStyle/>
                    <a:p>
                      <a:r>
                        <a:rPr lang="en-GB" sz="1200" dirty="0"/>
                        <a:t>3</a:t>
                      </a:r>
                      <a:r>
                        <a:rPr lang="en-GB" sz="1200" baseline="30000" dirty="0"/>
                        <a:t>rd</a:t>
                      </a:r>
                      <a:r>
                        <a:rPr lang="en-GB" sz="1200" dirty="0"/>
                        <a:t> reminder sent to complete the paper questionnaire / online survey (if mobile number is available)</a:t>
                      </a:r>
                    </a:p>
                  </a:txBody>
                  <a:tcPr anchor="ctr"/>
                </a:tc>
                <a:extLst>
                  <a:ext uri="{0D108BD9-81ED-4DB2-BD59-A6C34878D82A}">
                    <a16:rowId xmlns:a16="http://schemas.microsoft.com/office/drawing/2014/main" val="3053465876"/>
                  </a:ext>
                </a:extLst>
              </a:tr>
              <a:tr h="370840">
                <a:tc>
                  <a:txBody>
                    <a:bodyPr/>
                    <a:lstStyle/>
                    <a:p>
                      <a:r>
                        <a:rPr lang="en-GB" sz="1200" b="1" dirty="0"/>
                        <a:t>Postal</a:t>
                      </a:r>
                    </a:p>
                  </a:txBody>
                  <a:tcPr anchor="ctr"/>
                </a:tc>
                <a:tc>
                  <a:txBody>
                    <a:bodyPr/>
                    <a:lstStyle/>
                    <a:p>
                      <a:r>
                        <a:rPr lang="en-GB" sz="1200" dirty="0"/>
                        <a:t>Final reminder – all ages sent a letter and paper questionnaire</a:t>
                      </a:r>
                    </a:p>
                  </a:txBody>
                  <a:tcPr anchor="ctr"/>
                </a:tc>
                <a:extLst>
                  <a:ext uri="{0D108BD9-81ED-4DB2-BD59-A6C34878D82A}">
                    <a16:rowId xmlns:a16="http://schemas.microsoft.com/office/drawing/2014/main" val="496022378"/>
                  </a:ext>
                </a:extLst>
              </a:tr>
            </a:tbl>
          </a:graphicData>
        </a:graphic>
      </p:graphicFrame>
      <p:sp>
        <p:nvSpPr>
          <p:cNvPr id="7" name="Content Placeholder 2">
            <a:extLst>
              <a:ext uri="{FF2B5EF4-FFF2-40B4-BE49-F238E27FC236}">
                <a16:creationId xmlns:a16="http://schemas.microsoft.com/office/drawing/2014/main" id="{B07622D8-17C7-FE0F-9514-F219B3185A81}"/>
              </a:ext>
            </a:extLst>
          </p:cNvPr>
          <p:cNvSpPr txBox="1">
            <a:spLocks/>
          </p:cNvSpPr>
          <p:nvPr/>
        </p:nvSpPr>
        <p:spPr>
          <a:xfrm>
            <a:off x="526431" y="4962373"/>
            <a:ext cx="10199481" cy="1639595"/>
          </a:xfrm>
          <a:prstGeom prst="rect">
            <a:avLst/>
          </a:prstGeom>
        </p:spPr>
        <p:txBody>
          <a:bodyPr/>
          <a:lstStyle>
            <a:lvl1pPr marL="0" indent="0" algn="l" defTabSz="914400" rtl="0" eaLnBrk="1" latinLnBrk="0" hangingPunct="1">
              <a:lnSpc>
                <a:spcPct val="114000"/>
              </a:lnSpc>
              <a:spcBef>
                <a:spcPts val="1000"/>
              </a:spcBef>
              <a:buFont typeface="Arial" panose="020B0604020202020204" pitchFamily="34" charset="0"/>
              <a:buNone/>
              <a:defRPr sz="1800" b="0" kern="1200">
                <a:solidFill>
                  <a:schemeClr val="tx1"/>
                </a:solidFill>
                <a:latin typeface="+mn-lt"/>
                <a:ea typeface="+mn-ea"/>
                <a:cs typeface="+mn-cs"/>
              </a:defRPr>
            </a:lvl1pPr>
            <a:lvl2pPr marL="3429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2pPr>
            <a:lvl3pPr marL="684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3pPr>
            <a:lvl4pPr marL="1026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smtClean="0">
                <a:solidFill>
                  <a:srgbClr val="4A4A49"/>
                </a:solidFill>
                <a:latin typeface="+mn-lt"/>
                <a:ea typeface="+mn-ea"/>
                <a:cs typeface="Arial" panose="020B0604020202020204" pitchFamily="34" charset="0"/>
              </a:defRPr>
            </a:lvl4pPr>
            <a:lvl5pPr marL="1332000" indent="-342900" algn="l" defTabSz="914400" rtl="0" eaLnBrk="1" latinLnBrk="0" hangingPunct="1">
              <a:lnSpc>
                <a:spcPct val="114000"/>
              </a:lnSpc>
              <a:spcBef>
                <a:spcPts val="800"/>
              </a:spcBef>
              <a:buClr>
                <a:srgbClr val="007B4E"/>
              </a:buClr>
              <a:buSzPct val="85000"/>
              <a:buFont typeface="Wingdings" panose="05000000000000000000" pitchFamily="2" charset="2"/>
              <a:buChar char="¡"/>
              <a:defRPr lang="en-GB" sz="1800" b="0" kern="1200" dirty="0">
                <a:solidFill>
                  <a:srgbClr val="4A4A49"/>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sz="1400" b="1" dirty="0">
                <a:solidFill>
                  <a:schemeClr val="tx2"/>
                </a:solidFill>
              </a:rPr>
              <a:t>Sampling</a:t>
            </a:r>
          </a:p>
          <a:p>
            <a:pPr lvl="1"/>
            <a:r>
              <a:rPr lang="en-GB" sz="1200" dirty="0"/>
              <a:t>Eligibility criteria remains the same as 2025: 16+ years or older and must have spent at least 1 night in a physical NHS hospital in November 2026.</a:t>
            </a:r>
          </a:p>
          <a:p>
            <a:pPr marL="0" lvl="1" indent="0">
              <a:buNone/>
            </a:pPr>
            <a:r>
              <a:rPr lang="en-GB" sz="1400" b="1" dirty="0">
                <a:solidFill>
                  <a:schemeClr val="tx2"/>
                </a:solidFill>
              </a:rPr>
              <a:t>Questionnaire updates</a:t>
            </a:r>
          </a:p>
          <a:p>
            <a:pPr lvl="1"/>
            <a:r>
              <a:rPr lang="en-GB" sz="1200" dirty="0"/>
              <a:t>Potential updates to be discussed, but the 2026 survey will aim to keep trend data where possible to allow for consistent tracking of changes in patient experience over time.</a:t>
            </a:r>
          </a:p>
          <a:p>
            <a:pPr lvl="2"/>
            <a:endParaRPr lang="en-US" sz="1400" dirty="0"/>
          </a:p>
          <a:p>
            <a:endParaRPr lang="en-GB"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41A1C-6695-66A4-9086-FDD4D435B38D}"/>
              </a:ext>
            </a:extLst>
          </p:cNvPr>
          <p:cNvSpPr>
            <a:spLocks noGrp="1"/>
          </p:cNvSpPr>
          <p:nvPr>
            <p:ph type="title"/>
          </p:nvPr>
        </p:nvSpPr>
        <p:spPr/>
        <p:txBody>
          <a:bodyPr/>
          <a:lstStyle/>
          <a:p>
            <a:r>
              <a:rPr lang="en-GB" dirty="0"/>
              <a:t>Topics for discussion</a:t>
            </a:r>
          </a:p>
        </p:txBody>
      </p:sp>
    </p:spTree>
    <p:extLst>
      <p:ext uri="{BB962C8B-B14F-4D97-AF65-F5344CB8AC3E}">
        <p14:creationId xmlns:p14="http://schemas.microsoft.com/office/powerpoint/2010/main" val="606414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Changing the name of the survey</a:t>
            </a:r>
          </a:p>
        </p:txBody>
      </p:sp>
      <p:sp>
        <p:nvSpPr>
          <p:cNvPr id="4" name="Content 4"/>
          <p:cNvSpPr txBox="1"/>
          <p:nvPr/>
        </p:nvSpPr>
        <p:spPr>
          <a:xfrm>
            <a:off x="516834" y="1105364"/>
            <a:ext cx="6623268" cy="5470534"/>
          </a:xfrm>
          <a:prstGeom prst="rect">
            <a:avLst/>
          </a:prstGeom>
        </p:spPr>
        <p:txBody>
          <a:bodyPr wrap="square">
            <a:normAutofit/>
          </a:bodyPr>
          <a:lstStyle/>
          <a:p>
            <a:pPr>
              <a:lnSpc>
                <a:spcPct val="114000"/>
              </a:lnSpc>
              <a:spcAft>
                <a:spcPts val="800"/>
              </a:spcAft>
            </a:pPr>
            <a:r>
              <a:rPr lang="en-GB" sz="1600" b="1" dirty="0">
                <a:solidFill>
                  <a:schemeClr val="tx2"/>
                </a:solidFill>
              </a:rPr>
              <a:t>Proposal</a:t>
            </a:r>
          </a:p>
          <a:p>
            <a:pPr marL="228600" indent="-228600">
              <a:lnSpc>
                <a:spcPct val="114000"/>
              </a:lnSpc>
              <a:spcAft>
                <a:spcPts val="800"/>
              </a:spcAft>
              <a:buClr>
                <a:schemeClr val="tx2"/>
              </a:buClr>
              <a:buFont typeface="Courier New" panose="02070309020205020404" pitchFamily="49" charset="0"/>
              <a:buChar char="o"/>
            </a:pPr>
            <a:r>
              <a:rPr lang="en-GB" sz="1400" dirty="0"/>
              <a:t>A potential name change from the ‘Adult Inpatient Survey’ to the ‘Acute Inpatient Survey’ is under discussion. </a:t>
            </a:r>
            <a:r>
              <a:rPr lang="en-GB" sz="1400" b="1" dirty="0"/>
              <a:t>No decision has been made yet.</a:t>
            </a:r>
          </a:p>
          <a:p>
            <a:pPr>
              <a:lnSpc>
                <a:spcPct val="114000"/>
              </a:lnSpc>
              <a:spcAft>
                <a:spcPts val="800"/>
              </a:spcAft>
            </a:pPr>
            <a:endParaRPr lang="en-GB" sz="700" dirty="0"/>
          </a:p>
          <a:p>
            <a:pPr>
              <a:lnSpc>
                <a:spcPct val="114000"/>
              </a:lnSpc>
              <a:spcAft>
                <a:spcPts val="800"/>
              </a:spcAft>
            </a:pPr>
            <a:r>
              <a:rPr lang="en-GB" sz="1600" b="1" dirty="0">
                <a:solidFill>
                  <a:schemeClr val="tx2"/>
                </a:solidFill>
              </a:rPr>
              <a:t>Rationale</a:t>
            </a:r>
          </a:p>
          <a:p>
            <a:pPr marL="228600" indent="-228600">
              <a:lnSpc>
                <a:spcPct val="114000"/>
              </a:lnSpc>
              <a:spcAft>
                <a:spcPts val="800"/>
              </a:spcAft>
              <a:buClr>
                <a:schemeClr val="tx2"/>
              </a:buClr>
              <a:buFont typeface="Courier New" panose="02070309020205020404" pitchFamily="49" charset="0"/>
              <a:buChar char="o"/>
            </a:pPr>
            <a:r>
              <a:rPr lang="en-GB" sz="1400" dirty="0"/>
              <a:t>To ensure 16–17-year-olds who are legally still children but are currently included in the Adult Inpatient Survey are not misrepresented as ‘adults’.</a:t>
            </a:r>
          </a:p>
          <a:p>
            <a:pPr marL="228600" indent="-228600">
              <a:lnSpc>
                <a:spcPct val="114000"/>
              </a:lnSpc>
              <a:spcAft>
                <a:spcPts val="800"/>
              </a:spcAft>
              <a:buClr>
                <a:schemeClr val="tx2"/>
              </a:buClr>
              <a:buFont typeface="Courier New" panose="02070309020205020404" pitchFamily="49" charset="0"/>
              <a:buChar char="o"/>
            </a:pPr>
            <a:r>
              <a:rPr lang="en-GB" sz="1400" dirty="0"/>
              <a:t>To more clearly distinguish the survey’s population from other areas of care, e.g. mental health inpatient care.</a:t>
            </a:r>
          </a:p>
          <a:p>
            <a:pPr>
              <a:lnSpc>
                <a:spcPct val="114000"/>
              </a:lnSpc>
              <a:spcAft>
                <a:spcPts val="800"/>
              </a:spcAft>
            </a:pPr>
            <a:endParaRPr lang="en-GB" sz="700" dirty="0"/>
          </a:p>
          <a:p>
            <a:pPr>
              <a:lnSpc>
                <a:spcPct val="114000"/>
              </a:lnSpc>
              <a:spcAft>
                <a:spcPts val="800"/>
              </a:spcAft>
            </a:pPr>
            <a:r>
              <a:rPr lang="en-GB" sz="1600" b="1" dirty="0">
                <a:solidFill>
                  <a:schemeClr val="tx2"/>
                </a:solidFill>
              </a:rPr>
              <a:t>What wouldn’t change</a:t>
            </a:r>
          </a:p>
          <a:p>
            <a:pPr marL="228600" indent="-228600">
              <a:lnSpc>
                <a:spcPct val="114000"/>
              </a:lnSpc>
              <a:spcAft>
                <a:spcPts val="800"/>
              </a:spcAft>
              <a:buClr>
                <a:schemeClr val="tx2"/>
              </a:buClr>
              <a:buFont typeface="Courier New" panose="02070309020205020404" pitchFamily="49" charset="0"/>
              <a:buChar char="o"/>
            </a:pPr>
            <a:r>
              <a:rPr lang="en-GB" sz="1400" dirty="0"/>
              <a:t>Eligibility would be unaffected: patients aged 16+ with at least one overnight stay would remain in scope for this year’s survey and future surveys unless agreed otherwise.</a:t>
            </a:r>
          </a:p>
        </p:txBody>
      </p:sp>
      <p:grpSp>
        <p:nvGrpSpPr>
          <p:cNvPr id="10" name="RightPanel"/>
          <p:cNvGrpSpPr/>
          <p:nvPr/>
        </p:nvGrpSpPr>
        <p:grpSpPr>
          <a:xfrm>
            <a:off x="7209062" y="1509895"/>
            <a:ext cx="4830538" cy="4782048"/>
            <a:chOff x="7209062" y="1509895"/>
            <a:chExt cx="4830538" cy="4782048"/>
          </a:xfrm>
        </p:grpSpPr>
        <p:sp>
          <p:nvSpPr>
            <p:cNvPr id="11" name="Oval"/>
            <p:cNvSpPr/>
            <p:nvPr/>
          </p:nvSpPr>
          <p:spPr>
            <a:xfrm>
              <a:off x="7209062" y="1509895"/>
              <a:ext cx="4830538" cy="478204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ollBadge"/>
            <p:cNvSpPr/>
            <p:nvPr/>
          </p:nvSpPr>
          <p:spPr>
            <a:xfrm>
              <a:off x="8799331" y="1739895"/>
              <a:ext cx="1650000" cy="380000"/>
            </a:xfrm>
            <a:prstGeom prst="roundRect">
              <a:avLst>
                <a:gd name="adj" fmla="val 50000"/>
              </a:avLst>
            </a:prstGeom>
            <a:solidFill>
              <a:schemeClr val="accent2"/>
            </a:solidFill>
            <a:ln>
              <a:noFill/>
            </a:ln>
          </p:spPr>
          <p:txBody>
            <a:bodyPr anchor="ctr"/>
            <a:lstStyle/>
            <a:p>
              <a:pPr algn="ctr"/>
              <a:r>
                <a:rPr lang="en-GB" sz="1400" b="1" dirty="0">
                  <a:solidFill>
                    <a:schemeClr val="bg1"/>
                  </a:solidFill>
                </a:rPr>
                <a:t>LIVE POLL</a:t>
              </a:r>
            </a:p>
          </p:txBody>
        </p:sp>
        <p:sp>
          <p:nvSpPr>
            <p:cNvPr id="13" name="RightText"/>
            <p:cNvSpPr txBox="1"/>
            <p:nvPr/>
          </p:nvSpPr>
          <p:spPr>
            <a:xfrm>
              <a:off x="7659062" y="2269895"/>
              <a:ext cx="3930538" cy="3772048"/>
            </a:xfrm>
            <a:prstGeom prst="rect">
              <a:avLst/>
            </a:prstGeom>
            <a:noFill/>
          </p:spPr>
          <p:txBody>
            <a:bodyPr wrap="square">
              <a:normAutofit/>
            </a:bodyPr>
            <a:lstStyle/>
            <a:p>
              <a:pPr algn="ctr"/>
              <a:r>
                <a:rPr lang="en-GB" sz="1400" b="1" dirty="0">
                  <a:solidFill>
                    <a:schemeClr val="bg1"/>
                  </a:solidFill>
                </a:rPr>
                <a:t>We would like your views</a:t>
              </a:r>
            </a:p>
            <a:p>
              <a:pPr algn="ctr"/>
              <a:endParaRPr lang="en-GB" sz="1400" dirty="0"/>
            </a:p>
            <a:p>
              <a:pPr algn="ctr"/>
              <a:r>
                <a:rPr lang="en-GB" sz="1400" b="1" i="1" dirty="0">
                  <a:solidFill>
                    <a:schemeClr val="bg1"/>
                  </a:solidFill>
                </a:rPr>
                <a:t>Would renaming the survey to the ‘Acute Inpatient Survey’ more accurately reflect the eligible population? (Yes / No)</a:t>
              </a:r>
            </a:p>
            <a:p>
              <a:pPr algn="ctr"/>
              <a:endParaRPr lang="en-GB" sz="1400" dirty="0"/>
            </a:p>
            <a:p>
              <a:pPr marL="285750" indent="-285750">
                <a:buClr>
                  <a:schemeClr val="bg1"/>
                </a:buClr>
                <a:buFont typeface="Courier New" panose="02070309020205020404" pitchFamily="49" charset="0"/>
                <a:buChar char="o"/>
              </a:pPr>
              <a:r>
                <a:rPr lang="en-GB" sz="1400" dirty="0">
                  <a:solidFill>
                    <a:schemeClr val="bg1"/>
                  </a:solidFill>
                </a:rPr>
                <a:t>Would this affect how you or your organisation currently use, reference or communicate survey findings?</a:t>
              </a:r>
            </a:p>
            <a:p>
              <a:pPr>
                <a:buClr>
                  <a:schemeClr val="bg1"/>
                </a:buClr>
              </a:pPr>
              <a:endParaRPr lang="en-GB" sz="1400" dirty="0"/>
            </a:p>
            <a:p>
              <a:pPr marL="285750" indent="-285750">
                <a:buClr>
                  <a:schemeClr val="bg1"/>
                </a:buClr>
                <a:buFont typeface="Courier New" panose="02070309020205020404" pitchFamily="49" charset="0"/>
                <a:buChar char="o"/>
              </a:pPr>
              <a:r>
                <a:rPr lang="en-GB" sz="1400" dirty="0">
                  <a:solidFill>
                    <a:schemeClr val="bg1"/>
                  </a:solidFill>
                </a:rPr>
                <a:t>Are there any risks or concerns, e.g. confusion among data users, or continuity with previous publications?</a:t>
              </a:r>
            </a:p>
            <a:p>
              <a:pPr>
                <a:buClr>
                  <a:schemeClr val="bg1"/>
                </a:buClr>
              </a:pPr>
              <a:endParaRPr lang="en-GB" sz="6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9325E-1A97-ABC1-854C-FF3B66DFD9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1F2A81-A117-01B7-3AE4-CF6EAC3C3D2C}"/>
              </a:ext>
            </a:extLst>
          </p:cNvPr>
          <p:cNvSpPr>
            <a:spLocks noGrp="1"/>
          </p:cNvSpPr>
          <p:nvPr>
            <p:ph type="title"/>
          </p:nvPr>
        </p:nvSpPr>
        <p:spPr/>
        <p:txBody>
          <a:bodyPr/>
          <a:lstStyle/>
          <a:p>
            <a:r>
              <a:rPr lang="en-GB" dirty="0"/>
              <a:t>Patient pathways</a:t>
            </a:r>
          </a:p>
        </p:txBody>
      </p:sp>
      <p:sp>
        <p:nvSpPr>
          <p:cNvPr id="4" name="Content 4">
            <a:extLst>
              <a:ext uri="{FF2B5EF4-FFF2-40B4-BE49-F238E27FC236}">
                <a16:creationId xmlns:a16="http://schemas.microsoft.com/office/drawing/2014/main" id="{D7B0B8AC-D824-1071-3C3C-83D62EF9E6A8}"/>
              </a:ext>
            </a:extLst>
          </p:cNvPr>
          <p:cNvSpPr txBox="1"/>
          <p:nvPr/>
        </p:nvSpPr>
        <p:spPr>
          <a:xfrm>
            <a:off x="517526" y="1130389"/>
            <a:ext cx="6500000" cy="5541059"/>
          </a:xfrm>
          <a:prstGeom prst="rect">
            <a:avLst/>
          </a:prstGeom>
        </p:spPr>
        <p:txBody>
          <a:bodyPr wrap="square">
            <a:normAutofit fontScale="85000" lnSpcReduction="20000"/>
          </a:bodyPr>
          <a:lstStyle/>
          <a:p>
            <a:pPr>
              <a:lnSpc>
                <a:spcPct val="114000"/>
              </a:lnSpc>
              <a:spcAft>
                <a:spcPts val="800"/>
              </a:spcAft>
            </a:pPr>
            <a:r>
              <a:rPr lang="en-GB" sz="1600" b="1" dirty="0">
                <a:solidFill>
                  <a:schemeClr val="tx2"/>
                </a:solidFill>
              </a:rPr>
              <a:t>Where are the gaps?</a:t>
            </a:r>
          </a:p>
          <a:p>
            <a:pPr marL="228600" indent="-228600">
              <a:lnSpc>
                <a:spcPct val="134000"/>
              </a:lnSpc>
              <a:spcAft>
                <a:spcPts val="800"/>
              </a:spcAft>
              <a:buClr>
                <a:schemeClr val="tx2"/>
              </a:buClr>
              <a:buFont typeface="Courier New" panose="02070309020205020404" pitchFamily="49" charset="0"/>
              <a:buChar char="o"/>
            </a:pPr>
            <a:r>
              <a:rPr lang="en-GB" sz="1400" dirty="0"/>
              <a:t>Admission pathways are captured (emergency vs. planned) and admission method provided in the sample; discharge pathways are not currently addressed by the survey.</a:t>
            </a:r>
          </a:p>
          <a:p>
            <a:pPr marL="228600" indent="-228600">
              <a:lnSpc>
                <a:spcPct val="134000"/>
              </a:lnSpc>
              <a:spcAft>
                <a:spcPts val="800"/>
              </a:spcAft>
              <a:buClr>
                <a:schemeClr val="tx2"/>
              </a:buClr>
              <a:buFont typeface="Courier New" panose="02070309020205020404" pitchFamily="49" charset="0"/>
              <a:buChar char="o"/>
            </a:pPr>
            <a:r>
              <a:rPr lang="en-GB" sz="1400" dirty="0"/>
              <a:t>The Model Acute Pathway (Feb 2026) sets new standards for the first 72 hours of care; Discharge to Assess (D2A) means patients are increasingly discharged earlier, with needs assessed in the community.</a:t>
            </a:r>
          </a:p>
          <a:p>
            <a:pPr marL="228600" indent="-228600">
              <a:lnSpc>
                <a:spcPct val="114000"/>
              </a:lnSpc>
              <a:spcAft>
                <a:spcPts val="800"/>
              </a:spcAft>
              <a:buFont typeface="Arial"/>
              <a:buChar char="•"/>
            </a:pPr>
            <a:endParaRPr lang="en-GB" sz="1200" dirty="0"/>
          </a:p>
          <a:p>
            <a:pPr>
              <a:lnSpc>
                <a:spcPct val="114000"/>
              </a:lnSpc>
              <a:spcAft>
                <a:spcPts val="800"/>
              </a:spcAft>
            </a:pPr>
            <a:r>
              <a:rPr lang="en-GB" sz="1600" b="1" dirty="0">
                <a:solidFill>
                  <a:schemeClr val="tx2"/>
                </a:solidFill>
              </a:rPr>
              <a:t>An alternative to new questions</a:t>
            </a:r>
          </a:p>
          <a:p>
            <a:pPr marL="228600" indent="-228600">
              <a:lnSpc>
                <a:spcPct val="134000"/>
              </a:lnSpc>
              <a:spcAft>
                <a:spcPts val="800"/>
              </a:spcAft>
              <a:buClr>
                <a:schemeClr val="tx2"/>
              </a:buClr>
              <a:buFont typeface="Courier New" panose="02070309020205020404" pitchFamily="49" charset="0"/>
              <a:buChar char="o"/>
            </a:pPr>
            <a:r>
              <a:rPr lang="en-GB" sz="1400" dirty="0"/>
              <a:t>Trusts already submit discharge pathway data (Pathway 0-3 codes, destination of discharge) to NHSE. A sample variable built from this data could allow analysis of existing questions by discharge pathway without lengthening the questionnaire.</a:t>
            </a:r>
          </a:p>
          <a:p>
            <a:pPr>
              <a:lnSpc>
                <a:spcPct val="114000"/>
              </a:lnSpc>
              <a:spcAft>
                <a:spcPts val="800"/>
              </a:spcAft>
            </a:pPr>
            <a:endParaRPr lang="en-GB" sz="1200" dirty="0"/>
          </a:p>
          <a:p>
            <a:pPr>
              <a:lnSpc>
                <a:spcPct val="114000"/>
              </a:lnSpc>
              <a:spcAft>
                <a:spcPts val="800"/>
              </a:spcAft>
            </a:pPr>
            <a:r>
              <a:rPr lang="en-GB" sz="1600" b="1" dirty="0">
                <a:solidFill>
                  <a:schemeClr val="tx2"/>
                </a:solidFill>
              </a:rPr>
              <a:t>Current pathway questions</a:t>
            </a:r>
          </a:p>
          <a:p>
            <a:pPr marL="285750" indent="-285750">
              <a:lnSpc>
                <a:spcPct val="134000"/>
              </a:lnSpc>
              <a:spcAft>
                <a:spcPts val="800"/>
              </a:spcAft>
              <a:buFont typeface="Courier New" panose="02070309020205020404" pitchFamily="49" charset="0"/>
              <a:buChar char="o"/>
            </a:pPr>
            <a:r>
              <a:rPr lang="en-GB" sz="1400" dirty="0"/>
              <a:t>Q1 Type of admission (planned / emergency)</a:t>
            </a:r>
          </a:p>
          <a:p>
            <a:pPr marL="285750" indent="-285750">
              <a:lnSpc>
                <a:spcPct val="134000"/>
              </a:lnSpc>
              <a:spcAft>
                <a:spcPts val="800"/>
              </a:spcAft>
              <a:buFont typeface="Courier New" panose="02070309020205020404" pitchFamily="49" charset="0"/>
              <a:buChar char="o"/>
            </a:pPr>
            <a:r>
              <a:rPr lang="en-GB" sz="1400" dirty="0"/>
              <a:t>Q32 Involvement in decisions about leaving hospital</a:t>
            </a:r>
          </a:p>
          <a:p>
            <a:pPr marL="285750" indent="-285750">
              <a:lnSpc>
                <a:spcPct val="134000"/>
              </a:lnSpc>
              <a:spcAft>
                <a:spcPts val="800"/>
              </a:spcAft>
              <a:buFont typeface="Courier New" panose="02070309020205020404" pitchFamily="49" charset="0"/>
              <a:buChar char="o"/>
            </a:pPr>
            <a:r>
              <a:rPr lang="en-GB" sz="1400" dirty="0"/>
              <a:t>Q34 Discussion of equipment / home changes needed </a:t>
            </a:r>
          </a:p>
          <a:p>
            <a:pPr marL="285750" indent="-285750">
              <a:lnSpc>
                <a:spcPct val="134000"/>
              </a:lnSpc>
              <a:spcAft>
                <a:spcPts val="800"/>
              </a:spcAft>
              <a:buFont typeface="Courier New" panose="02070309020205020404" pitchFamily="49" charset="0"/>
              <a:buChar char="o"/>
            </a:pPr>
            <a:r>
              <a:rPr lang="en-GB" sz="1400" dirty="0"/>
              <a:t>Q40 Knew what would happen next with care</a:t>
            </a:r>
          </a:p>
          <a:p>
            <a:pPr marL="285750" indent="-285750">
              <a:lnSpc>
                <a:spcPct val="134000"/>
              </a:lnSpc>
              <a:spcAft>
                <a:spcPts val="800"/>
              </a:spcAft>
              <a:buFont typeface="Courier New" panose="02070309020205020404" pitchFamily="49" charset="0"/>
              <a:buChar char="o"/>
            </a:pPr>
            <a:r>
              <a:rPr lang="en-GB" sz="1400" dirty="0"/>
              <a:t>Q42 Discussion of further health / social care services</a:t>
            </a:r>
          </a:p>
          <a:p>
            <a:pPr marL="285750" indent="-285750">
              <a:lnSpc>
                <a:spcPct val="134000"/>
              </a:lnSpc>
              <a:spcAft>
                <a:spcPts val="800"/>
              </a:spcAft>
              <a:buFont typeface="Courier New" panose="02070309020205020404" pitchFamily="49" charset="0"/>
              <a:buChar char="o"/>
            </a:pPr>
            <a:r>
              <a:rPr lang="en-GB" sz="1400" dirty="0"/>
              <a:t>Q43 Support received after leaving hospital</a:t>
            </a:r>
          </a:p>
          <a:p>
            <a:pPr marL="285750" indent="-285750">
              <a:lnSpc>
                <a:spcPct val="114000"/>
              </a:lnSpc>
              <a:spcAft>
                <a:spcPts val="800"/>
              </a:spcAft>
              <a:buFont typeface="Courier New" panose="02070309020205020404" pitchFamily="49" charset="0"/>
              <a:buChar char="o"/>
            </a:pPr>
            <a:endParaRPr lang="en-GB" sz="1400" dirty="0"/>
          </a:p>
          <a:p>
            <a:pPr marL="285750" indent="-285750">
              <a:lnSpc>
                <a:spcPct val="114000"/>
              </a:lnSpc>
              <a:spcAft>
                <a:spcPts val="800"/>
              </a:spcAft>
              <a:buFont typeface="Courier New" panose="02070309020205020404" pitchFamily="49" charset="0"/>
              <a:buChar char="o"/>
            </a:pPr>
            <a:endParaRPr lang="en-GB" sz="1400" dirty="0"/>
          </a:p>
          <a:p>
            <a:pPr marL="285750" indent="-285750">
              <a:lnSpc>
                <a:spcPct val="114000"/>
              </a:lnSpc>
              <a:spcAft>
                <a:spcPts val="800"/>
              </a:spcAft>
              <a:buFont typeface="Courier New" panose="02070309020205020404" pitchFamily="49" charset="0"/>
              <a:buChar char="o"/>
            </a:pPr>
            <a:endParaRPr lang="en-GB" sz="1400" dirty="0"/>
          </a:p>
          <a:p>
            <a:pPr marL="285750" indent="-285750">
              <a:lnSpc>
                <a:spcPct val="114000"/>
              </a:lnSpc>
              <a:spcAft>
                <a:spcPts val="800"/>
              </a:spcAft>
              <a:buFont typeface="Courier New" panose="02070309020205020404" pitchFamily="49" charset="0"/>
              <a:buChar char="o"/>
            </a:pPr>
            <a:endParaRPr lang="en-GB" sz="1400" dirty="0"/>
          </a:p>
          <a:p>
            <a:pPr marL="285750" indent="-285750">
              <a:lnSpc>
                <a:spcPct val="114000"/>
              </a:lnSpc>
              <a:spcAft>
                <a:spcPts val="800"/>
              </a:spcAft>
              <a:buFont typeface="Courier New" panose="02070309020205020404" pitchFamily="49" charset="0"/>
              <a:buChar char="o"/>
            </a:pPr>
            <a:endParaRPr lang="en-GB" sz="1400" dirty="0"/>
          </a:p>
          <a:p>
            <a:pPr marL="285750" indent="-285750">
              <a:lnSpc>
                <a:spcPct val="114000"/>
              </a:lnSpc>
              <a:spcAft>
                <a:spcPts val="800"/>
              </a:spcAft>
              <a:buFont typeface="Courier New" panose="02070309020205020404" pitchFamily="49" charset="0"/>
              <a:buChar char="o"/>
            </a:pPr>
            <a:endParaRPr lang="en-GB" sz="1400" dirty="0"/>
          </a:p>
          <a:p>
            <a:pPr marL="285750" indent="-285750">
              <a:lnSpc>
                <a:spcPct val="114000"/>
              </a:lnSpc>
              <a:spcAft>
                <a:spcPts val="800"/>
              </a:spcAft>
              <a:buFont typeface="Courier New" panose="02070309020205020404" pitchFamily="49" charset="0"/>
              <a:buChar char="o"/>
            </a:pPr>
            <a:endParaRPr lang="en-GB" sz="1400" dirty="0"/>
          </a:p>
        </p:txBody>
      </p:sp>
      <p:grpSp>
        <p:nvGrpSpPr>
          <p:cNvPr id="30" name="RightPanel">
            <a:extLst>
              <a:ext uri="{FF2B5EF4-FFF2-40B4-BE49-F238E27FC236}">
                <a16:creationId xmlns:a16="http://schemas.microsoft.com/office/drawing/2014/main" id="{482F6D14-BCFD-E636-0337-9EB1C05C8BBC}"/>
              </a:ext>
            </a:extLst>
          </p:cNvPr>
          <p:cNvGrpSpPr/>
          <p:nvPr/>
        </p:nvGrpSpPr>
        <p:grpSpPr>
          <a:xfrm>
            <a:off x="7209062" y="1509895"/>
            <a:ext cx="4830538" cy="4782048"/>
            <a:chOff x="7209062" y="1509895"/>
            <a:chExt cx="4830538" cy="4782048"/>
          </a:xfrm>
        </p:grpSpPr>
        <p:sp>
          <p:nvSpPr>
            <p:cNvPr id="31" name="Oval">
              <a:extLst>
                <a:ext uri="{FF2B5EF4-FFF2-40B4-BE49-F238E27FC236}">
                  <a16:creationId xmlns:a16="http://schemas.microsoft.com/office/drawing/2014/main" id="{C250BB39-8434-E568-8A4D-06686FD33B6A}"/>
                </a:ext>
              </a:extLst>
            </p:cNvPr>
            <p:cNvSpPr/>
            <p:nvPr/>
          </p:nvSpPr>
          <p:spPr>
            <a:xfrm>
              <a:off x="7209062" y="1509895"/>
              <a:ext cx="4830538" cy="478204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ightText">
              <a:extLst>
                <a:ext uri="{FF2B5EF4-FFF2-40B4-BE49-F238E27FC236}">
                  <a16:creationId xmlns:a16="http://schemas.microsoft.com/office/drawing/2014/main" id="{279E2D3D-0533-40FB-A4E0-9F787291A715}"/>
                </a:ext>
              </a:extLst>
            </p:cNvPr>
            <p:cNvSpPr txBox="1"/>
            <p:nvPr/>
          </p:nvSpPr>
          <p:spPr>
            <a:xfrm>
              <a:off x="7659062" y="1769895"/>
              <a:ext cx="3930538" cy="4282048"/>
            </a:xfrm>
            <a:prstGeom prst="rect">
              <a:avLst/>
            </a:prstGeom>
            <a:noFill/>
          </p:spPr>
          <p:txBody>
            <a:bodyPr wrap="square">
              <a:normAutofit/>
            </a:bodyPr>
            <a:lstStyle/>
            <a:p>
              <a:pPr algn="ctr"/>
              <a:endParaRPr lang="en-GB" sz="1400" b="1" dirty="0">
                <a:solidFill>
                  <a:schemeClr val="bg1"/>
                </a:solidFill>
              </a:endParaRPr>
            </a:p>
            <a:p>
              <a:pPr algn="ctr"/>
              <a:endParaRPr lang="en-GB" sz="1400" b="1" dirty="0">
                <a:solidFill>
                  <a:schemeClr val="bg1"/>
                </a:solidFill>
              </a:endParaRPr>
            </a:p>
            <a:p>
              <a:pPr algn="ctr"/>
              <a:r>
                <a:rPr lang="en-GB" sz="1400" b="1" dirty="0">
                  <a:solidFill>
                    <a:schemeClr val="bg1"/>
                  </a:solidFill>
                </a:rPr>
                <a:t>We would like to understand</a:t>
              </a:r>
            </a:p>
            <a:p>
              <a:pPr algn="ctr"/>
              <a:endParaRPr lang="en-GB" sz="1400" b="1" dirty="0">
                <a:solidFill>
                  <a:schemeClr val="bg1"/>
                </a:solidFill>
              </a:endParaRPr>
            </a:p>
            <a:p>
              <a:pPr marL="285750" indent="-285750">
                <a:buClr>
                  <a:schemeClr val="bg1"/>
                </a:buClr>
                <a:buFont typeface="Courier New" panose="02070309020205020404" pitchFamily="49" charset="0"/>
                <a:buChar char="o"/>
              </a:pPr>
              <a:r>
                <a:rPr lang="en-GB" sz="1400" dirty="0">
                  <a:solidFill>
                    <a:schemeClr val="bg1"/>
                  </a:solidFill>
                </a:rPr>
                <a:t>Do pathways remain a priority area for IP26?</a:t>
              </a:r>
            </a:p>
            <a:p>
              <a:pPr marL="285750" indent="-285750">
                <a:buClr>
                  <a:schemeClr val="bg1"/>
                </a:buClr>
                <a:buFont typeface="Courier New" panose="02070309020205020404" pitchFamily="49" charset="0"/>
                <a:buChar char="o"/>
              </a:pPr>
              <a:endParaRPr lang="en-GB" sz="1400" dirty="0"/>
            </a:p>
            <a:p>
              <a:pPr marL="285750" indent="-285750">
                <a:buClr>
                  <a:schemeClr val="bg1"/>
                </a:buClr>
                <a:buFont typeface="Courier New" panose="02070309020205020404" pitchFamily="49" charset="0"/>
                <a:buChar char="o"/>
              </a:pPr>
              <a:r>
                <a:rPr lang="en-GB" sz="1400" dirty="0">
                  <a:solidFill>
                    <a:schemeClr val="bg1"/>
                  </a:solidFill>
                </a:rPr>
                <a:t>Are there gaps in how the survey captures patient pathways into or out of hospital?</a:t>
              </a:r>
            </a:p>
            <a:p>
              <a:pPr marL="285750" indent="-285750">
                <a:buClr>
                  <a:schemeClr val="bg1"/>
                </a:buClr>
                <a:buFont typeface="Courier New" panose="02070309020205020404" pitchFamily="49" charset="0"/>
                <a:buChar char="o"/>
              </a:pPr>
              <a:endParaRPr lang="en-GB" sz="1400" dirty="0"/>
            </a:p>
            <a:p>
              <a:pPr marL="285750" indent="-285750">
                <a:buClr>
                  <a:schemeClr val="bg1"/>
                </a:buClr>
                <a:buFont typeface="Courier New" panose="02070309020205020404" pitchFamily="49" charset="0"/>
                <a:buChar char="o"/>
              </a:pPr>
              <a:r>
                <a:rPr lang="en-GB" sz="1400" dirty="0">
                  <a:solidFill>
                    <a:schemeClr val="bg1"/>
                  </a:solidFill>
                </a:rPr>
                <a:t>Would a discharge pathway sample variable meet your analytical needs, rather than new questions?</a:t>
              </a:r>
            </a:p>
            <a:p>
              <a:pPr marL="285750" indent="-285750">
                <a:buClr>
                  <a:schemeClr val="bg1"/>
                </a:buClr>
                <a:buFont typeface="Courier New" panose="02070309020205020404" pitchFamily="49" charset="0"/>
                <a:buChar char="o"/>
              </a:pPr>
              <a:endParaRPr lang="en-GB" sz="1400" dirty="0"/>
            </a:p>
            <a:p>
              <a:pPr marL="285750" indent="-285750">
                <a:buClr>
                  <a:schemeClr val="bg1"/>
                </a:buClr>
                <a:buFont typeface="Courier New" panose="02070309020205020404" pitchFamily="49" charset="0"/>
                <a:buChar char="o"/>
              </a:pPr>
              <a:r>
                <a:rPr lang="en-GB" sz="1400" dirty="0">
                  <a:solidFill>
                    <a:schemeClr val="bg1"/>
                  </a:solidFill>
                </a:rPr>
                <a:t>Are there other existing data items trusts hold that could support analysis without adding new questions?</a:t>
              </a:r>
            </a:p>
            <a:p>
              <a:pPr>
                <a:buClr>
                  <a:schemeClr val="bg1"/>
                </a:buClr>
              </a:pPr>
              <a:endParaRPr lang="en-GB" sz="600" dirty="0"/>
            </a:p>
          </p:txBody>
        </p:sp>
      </p:grpSp>
    </p:spTree>
    <p:extLst>
      <p:ext uri="{BB962C8B-B14F-4D97-AF65-F5344CB8AC3E}">
        <p14:creationId xmlns:p14="http://schemas.microsoft.com/office/powerpoint/2010/main" val="3605384889"/>
      </p:ext>
    </p:extLst>
  </p:cSld>
  <p:clrMapOvr>
    <a:masterClrMapping/>
  </p:clrMapOvr>
</p:sld>
</file>

<file path=ppt/theme/theme1.xml><?xml version="1.0" encoding="utf-8"?>
<a:theme xmlns:a="http://schemas.openxmlformats.org/drawingml/2006/main" name="Picker">
  <a:themeElements>
    <a:clrScheme name="Survey Coordination Centre">
      <a:dk1>
        <a:srgbClr val="4A4A49"/>
      </a:dk1>
      <a:lt1>
        <a:srgbClr val="FFFFFF"/>
      </a:lt1>
      <a:dk2>
        <a:srgbClr val="007B4E"/>
      </a:dk2>
      <a:lt2>
        <a:srgbClr val="1E445C"/>
      </a:lt2>
      <a:accent1>
        <a:srgbClr val="007B4E"/>
      </a:accent1>
      <a:accent2>
        <a:srgbClr val="1E445C"/>
      </a:accent2>
      <a:accent3>
        <a:srgbClr val="8A2700"/>
      </a:accent3>
      <a:accent4>
        <a:srgbClr val="954F72"/>
      </a:accent4>
      <a:accent5>
        <a:srgbClr val="4A4A49"/>
      </a:accent5>
      <a:accent6>
        <a:srgbClr val="9D9E9C"/>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C powerpoint v1 2" id="{723BAC71-5429-45AD-A892-B6FA2CFAEF71}" vid="{56C44EA5-0E68-45F8-809C-7AF87142F5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UI/customUI14.xml><?xml version="1.0" encoding="utf-8"?>
<customUI xmlns="http://schemas.microsoft.com/office/2009/07/customui">
  <ribbon startFromScratch="false">
    <tabs>
      <tab idMso="TabDesign" visible="false"/>
    </tabs>
  </ribbon>
</customUI>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7623a42-35a9-4102-8300-f548beb2c0a8">
      <Terms xmlns="http://schemas.microsoft.com/office/infopath/2007/PartnerControls"/>
    </lcf76f155ced4ddcb4097134ff3c332f>
    <TaxCatchAll xmlns="273dce25-ea9f-43ce-abb0-40b0ff6018b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E8725CF6FB2342AF511DF0FE9E4C42" ma:contentTypeVersion="20" ma:contentTypeDescription="Create a new document." ma:contentTypeScope="" ma:versionID="65144a5d56743cdb300dad11842c9cd0">
  <xsd:schema xmlns:xsd="http://www.w3.org/2001/XMLSchema" xmlns:xs="http://www.w3.org/2001/XMLSchema" xmlns:p="http://schemas.microsoft.com/office/2006/metadata/properties" xmlns:ns2="b7623a42-35a9-4102-8300-f548beb2c0a8" xmlns:ns3="273dce25-ea9f-43ce-abb0-40b0ff6018b1" targetNamespace="http://schemas.microsoft.com/office/2006/metadata/properties" ma:root="true" ma:fieldsID="dfb7b476c2804bafca76aaa86b892e5f" ns2:_="" ns3:_="">
    <xsd:import namespace="b7623a42-35a9-4102-8300-f548beb2c0a8"/>
    <xsd:import namespace="273dce25-ea9f-43ce-abb0-40b0ff6018b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623a42-35a9-4102-8300-f548beb2c0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f2ccb35-9b24-40d2-ac78-75701ecb79cb"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73dce25-ea9f-43ce-abb0-40b0ff6018b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cb6133f-2396-418c-b5e2-db168cda03de}" ma:internalName="TaxCatchAll" ma:showField="CatchAllData" ma:web="273dce25-ea9f-43ce-abb0-40b0ff601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A4C212-6214-4584-9BB9-C191D08CA82E}">
  <ds:schemaRefs>
    <ds:schemaRef ds:uri="http://purl.org/dc/terms/"/>
    <ds:schemaRef ds:uri="http://www.w3.org/XML/1998/namespace"/>
    <ds:schemaRef ds:uri="http://schemas.microsoft.com/office/2006/documentManagement/types"/>
    <ds:schemaRef ds:uri="http://purl.org/dc/elements/1.1/"/>
    <ds:schemaRef ds:uri="273dce25-ea9f-43ce-abb0-40b0ff6018b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b7623a42-35a9-4102-8300-f548beb2c0a8"/>
  </ds:schemaRefs>
</ds:datastoreItem>
</file>

<file path=customXml/itemProps2.xml><?xml version="1.0" encoding="utf-8"?>
<ds:datastoreItem xmlns:ds="http://schemas.openxmlformats.org/officeDocument/2006/customXml" ds:itemID="{29E2B53E-2103-42EA-9EB1-A751155D31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623a42-35a9-4102-8300-f548beb2c0a8"/>
    <ds:schemaRef ds:uri="273dce25-ea9f-43ce-abb0-40b0ff6018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7197550-199E-4C76-B365-E92A60FBD4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588</TotalTime>
  <Words>2631</Words>
  <Application>Microsoft Office PowerPoint</Application>
  <PresentationFormat>Widescreen</PresentationFormat>
  <Paragraphs>273</Paragraphs>
  <Slides>22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Courier New</vt:lpstr>
      <vt:lpstr>Wingdings</vt:lpstr>
      <vt:lpstr>Picker</vt:lpstr>
      <vt:lpstr>2026 Adult Inpatient Survey (IP26)</vt:lpstr>
      <vt:lpstr>Welcome and purpose</vt:lpstr>
      <vt:lpstr>PowerPoint Presentation</vt:lpstr>
      <vt:lpstr>Contents</vt:lpstr>
      <vt:lpstr>Overview of 2026 Adult Inpatient Survey (IP26)</vt:lpstr>
      <vt:lpstr>Overview of 2026 Adult Inpatient Survey (IP26)</vt:lpstr>
      <vt:lpstr>Topics for discussion</vt:lpstr>
      <vt:lpstr>Changing the name of the survey</vt:lpstr>
      <vt:lpstr>Patient pathways</vt:lpstr>
      <vt:lpstr>Transition from child to adult services</vt:lpstr>
      <vt:lpstr>Virtual wards</vt:lpstr>
      <vt:lpstr>Sex and gender</vt:lpstr>
      <vt:lpstr>Additional questionnaire content</vt:lpstr>
      <vt:lpstr>Questionnaire topics considered for IP26</vt:lpstr>
      <vt:lpstr>Questionnaire content: new topics</vt:lpstr>
      <vt:lpstr>Improving patient engagement with the Adult Inpatient Survey</vt:lpstr>
      <vt:lpstr>Response rates 2002 - 2025</vt:lpstr>
      <vt:lpstr>Improving patient engagement and response rates</vt:lpstr>
      <vt:lpstr>Key dates</vt:lpstr>
      <vt:lpstr>Key dates</vt:lpstr>
      <vt:lpstr>Any other points for discussion?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Lorraine Pullen</dc:creator>
  <cp:lastModifiedBy>Symone Allijohn</cp:lastModifiedBy>
  <cp:revision>43</cp:revision>
  <dcterms:created xsi:type="dcterms:W3CDTF">2024-11-05T09:02:24Z</dcterms:created>
  <dcterms:modified xsi:type="dcterms:W3CDTF">2026-08-04T08:18:13Z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0x01010016E8725CF6FB2342AF511DF0FE9E4C42</vt:lpwstr>
  </property>
  <property fmtid="{D5CDD505-2E9C-101B-9397-08002B2CF9AE}" pid="3" name="MediaServiceImageTags">
    <vt:lpwstr/>
  </property>
</Properties>
</file>